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24"/>
  </p:notesMasterIdLst>
  <p:handoutMasterIdLst>
    <p:handoutMasterId r:id="rId25"/>
  </p:handoutMasterIdLst>
  <p:sldIdLst>
    <p:sldId id="258" r:id="rId5"/>
    <p:sldId id="406" r:id="rId6"/>
    <p:sldId id="259" r:id="rId7"/>
    <p:sldId id="285" r:id="rId8"/>
    <p:sldId id="283" r:id="rId9"/>
    <p:sldId id="284" r:id="rId10"/>
    <p:sldId id="282" r:id="rId11"/>
    <p:sldId id="286" r:id="rId12"/>
    <p:sldId id="276" r:id="rId13"/>
    <p:sldId id="279" r:id="rId14"/>
    <p:sldId id="291" r:id="rId15"/>
    <p:sldId id="313" r:id="rId16"/>
    <p:sldId id="281" r:id="rId17"/>
    <p:sldId id="293" r:id="rId18"/>
    <p:sldId id="292" r:id="rId19"/>
    <p:sldId id="294" r:id="rId20"/>
    <p:sldId id="408" r:id="rId21"/>
    <p:sldId id="407" r:id="rId22"/>
    <p:sldId id="409" r:id="rId2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90587" autoAdjust="0"/>
  </p:normalViewPr>
  <p:slideViewPr>
    <p:cSldViewPr>
      <p:cViewPr>
        <p:scale>
          <a:sx n="50" d="100"/>
          <a:sy n="50" d="100"/>
        </p:scale>
        <p:origin x="-114" y="-1074"/>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a:t>
            </a:r>
            <a:r>
              <a:rPr lang="en-US" smtClean="0"/>
              <a:t>Lab</a:t>
            </a:r>
            <a:r>
              <a:rPr lang="en-US" baseline="0" smtClean="0"/>
              <a:t> </a:t>
            </a:r>
            <a:r>
              <a:rPr lang="en-US" smtClean="0"/>
              <a:t>covering</a:t>
            </a:r>
            <a:r>
              <a:rPr lang="en-US" baseline="0" smtClean="0"/>
              <a:t> </a:t>
            </a:r>
            <a:r>
              <a:rPr lang="en-US" baseline="0" dirty="0" smtClean="0"/>
              <a:t>component selection for SAR ADCs.  In this video we will learn how to use SAR data sheet specifications to develop a TINA SPICE model.</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Here</a:t>
            </a:r>
            <a:r>
              <a:rPr lang="en-US" baseline="0" dirty="0" smtClean="0"/>
              <a:t> we show the timing that was used for both the acquisition and switch control and the end of conversion reset switch.  The throughput time is 1000ns for this converter example, so both waveforms are 1000ns long.  The top waveform closes the acquisition time switch 290ns at the start of the conversion cycle.  The bottom waveform closes the reset switches at the end of the conversion cycle.  Notice that all waveforms maintain a 1ns rise and fall time.</a:t>
            </a:r>
            <a:endParaRPr lang="en-US" dirty="0" smtClean="0"/>
          </a:p>
        </p:txBody>
      </p:sp>
      <p:sp>
        <p:nvSpPr>
          <p:cNvPr id="4" name="Slide Number Placeholder 3"/>
          <p:cNvSpPr>
            <a:spLocks noGrp="1"/>
          </p:cNvSpPr>
          <p:nvPr>
            <p:ph type="sldNum" sz="quarter" idx="10"/>
          </p:nvPr>
        </p:nvSpPr>
        <p:spPr/>
        <p:txBody>
          <a:bodyPr/>
          <a:lstStyle/>
          <a:p>
            <a:fld id="{F603C3B5-9CFC-4B60-AD1F-942309290D4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SAR drive transient</a:t>
            </a:r>
            <a:r>
              <a:rPr lang="en-US" baseline="0" dirty="0" smtClean="0"/>
              <a:t> simulations require fine time increments to avoid obscuring </a:t>
            </a:r>
            <a:r>
              <a:rPr lang="en-US" u="none" baseline="0" dirty="0" smtClean="0"/>
              <a:t>important waveform information </a:t>
            </a:r>
            <a:r>
              <a:rPr lang="en-US" baseline="0" dirty="0" smtClean="0"/>
              <a:t>.  </a:t>
            </a:r>
            <a:r>
              <a:rPr lang="en-US" dirty="0" smtClean="0"/>
              <a:t>Using</a:t>
            </a:r>
            <a:r>
              <a:rPr lang="en-US" baseline="0" dirty="0" smtClean="0"/>
              <a:t> the default settings in </a:t>
            </a:r>
            <a:r>
              <a:rPr lang="en-US" u="none" baseline="0" dirty="0" smtClean="0"/>
              <a:t>TINA</a:t>
            </a:r>
            <a:r>
              <a:rPr lang="en-US" baseline="0" dirty="0" smtClean="0"/>
              <a:t> may result in errors, as the number of points, or time resolution, are optimized for fast simulation time.  The “Set Analysis Parameters” feature allows you to optimize the way the SPICE math engine works.  </a:t>
            </a:r>
            <a:r>
              <a:rPr lang="en-US" u="none" baseline="0" dirty="0" smtClean="0"/>
              <a:t>Increasing</a:t>
            </a:r>
            <a:r>
              <a:rPr lang="en-US" baseline="0" dirty="0" smtClean="0"/>
              <a:t> the “TR </a:t>
            </a:r>
            <a:r>
              <a:rPr lang="en-US" sz="2000" dirty="0" smtClean="0"/>
              <a:t>excitation subdivisions” to 1000 and the “TR time </a:t>
            </a:r>
            <a:r>
              <a:rPr lang="en-US" sz="2000" dirty="0" err="1" smtClean="0"/>
              <a:t>intrv</a:t>
            </a:r>
            <a:r>
              <a:rPr lang="en-US" sz="2000" dirty="0" smtClean="0"/>
              <a:t>. Subdivisions” to 10k will increase the number of points versus</a:t>
            </a:r>
            <a:r>
              <a:rPr lang="en-US" sz="2000" baseline="0" dirty="0" smtClean="0"/>
              <a:t> time so that we don’t obscure fast transient behaviors.  Make sure you make this change before running SAR simulations.  Note that you will need to press the finger button at the bottom to expand the list so that you can edit these </a:t>
            </a:r>
            <a:r>
              <a:rPr lang="en-US" sz="2000" u="none" baseline="0" dirty="0" smtClean="0"/>
              <a:t>parameters</a:t>
            </a:r>
            <a:r>
              <a:rPr lang="en-US" sz="2000" baseline="0" dirty="0" smtClean="0"/>
              <a:t>.</a:t>
            </a:r>
            <a:endParaRPr lang="en-US" sz="2000"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900117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change you should make before running spice simulations is to increase the numeric</a:t>
            </a:r>
            <a:r>
              <a:rPr lang="en-US" baseline="0" dirty="0" smtClean="0"/>
              <a:t> precision to six digits under the “options” menu.  This will allow us to see the dc operating point to six digits.  This is needed to set up the error measurement circuit as we will see in the next slide.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12</a:t>
            </a:fld>
            <a:endParaRPr lang="en-US"/>
          </a:p>
        </p:txBody>
      </p:sp>
    </p:spTree>
    <p:extLst>
      <p:ext uri="{BB962C8B-B14F-4D97-AF65-F5344CB8AC3E}">
        <p14:creationId xmlns:p14="http://schemas.microsoft.com/office/powerpoint/2010/main" val="1116287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slide we will configure the error measurement</a:t>
            </a:r>
            <a:r>
              <a:rPr lang="en-US" baseline="0" dirty="0" smtClean="0"/>
              <a:t> meter.  The meter needs to be configured to read zero error when the voltage across the sample and hold capacitor is settled to the steady state output of the amplifier.  In other words, when the sample and hold capacitor voltage is fully settled, the error should read zero volts.  This is achieved by setting the voltage source </a:t>
            </a:r>
            <a:r>
              <a:rPr lang="en-US" baseline="0" dirty="0" err="1" smtClean="0"/>
              <a:t>Voa_SS</a:t>
            </a:r>
            <a:r>
              <a:rPr lang="en-US" baseline="0" dirty="0" smtClean="0"/>
              <a:t> on the left side of the meter to a dc voltage equal to the steady state amplifier output.  It is important that this voltage is accurate to the microvolt level as we will settle to microvolts of error.  This is why we increased the simulation numeric precision to six digits in the last slide.  The right side of the meter is driven by the total voltage across the sample and hold capacitors.  In this case the voltage controlled voltage source VCVS1 is used to translate the differential voltage across the sample and hold capacitors to a single ended voltage.  This voltage is then compared to the dc steady state voltage source </a:t>
            </a:r>
            <a:r>
              <a:rPr lang="en-US" baseline="0" dirty="0" err="1" smtClean="0"/>
              <a:t>Voa_SS</a:t>
            </a:r>
            <a:r>
              <a:rPr lang="en-US" baseline="0" dirty="0" smtClean="0"/>
              <a:t> and when the voltage across the sample and hold capacitors is fully settled the error meter reads zero volts.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13</a:t>
            </a:fld>
            <a:endParaRPr lang="en-US"/>
          </a:p>
        </p:txBody>
      </p:sp>
    </p:spTree>
    <p:extLst>
      <p:ext uri="{BB962C8B-B14F-4D97-AF65-F5344CB8AC3E}">
        <p14:creationId xmlns:p14="http://schemas.microsoft.com/office/powerpoint/2010/main" val="2144872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we are prepared to look at ADC settling using transient analysis.  To do this select “Analysis&gt;Transient” in the TINA SPICE menu.  Next select a time range that allows you to examine a few conversions.  For this example the sampling rate is 1MHz, so we run the transient for 2us for two full cycles.  The transient results for this example include</a:t>
            </a:r>
            <a:r>
              <a:rPr lang="en-US" u="sng" baseline="0" dirty="0" smtClean="0"/>
              <a:t> </a:t>
            </a:r>
            <a:r>
              <a:rPr lang="en-US" u="none" baseline="0" dirty="0" smtClean="0"/>
              <a:t>the voltage across the charge bucket filter, </a:t>
            </a:r>
            <a:r>
              <a:rPr lang="en-US" u="none" baseline="0" dirty="0" err="1" smtClean="0"/>
              <a:t>VCfilt</a:t>
            </a:r>
            <a:r>
              <a:rPr lang="en-US" u="none" baseline="0" dirty="0" smtClean="0"/>
              <a:t>, the voltage on the internal ADC sampling capacitor, </a:t>
            </a:r>
            <a:r>
              <a:rPr lang="en-US" u="none" baseline="0" dirty="0" err="1" smtClean="0"/>
              <a:t>VCsh</a:t>
            </a:r>
            <a:r>
              <a:rPr lang="en-US" u="none" baseline="0" dirty="0" smtClean="0"/>
              <a:t>, the error in ADC settling ,Verror, the Op Amp output, Voa, the acquisition control signal, tacq, and the conversion reset signal, tconv.</a:t>
            </a:r>
            <a:endParaRPr lang="en-US" u="none"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14</a:t>
            </a:fld>
            <a:endParaRPr lang="en-US"/>
          </a:p>
        </p:txBody>
      </p:sp>
    </p:spTree>
    <p:extLst>
      <p:ext uri="{BB962C8B-B14F-4D97-AF65-F5344CB8AC3E}">
        <p14:creationId xmlns:p14="http://schemas.microsoft.com/office/powerpoint/2010/main" val="4088872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most important signal that is monitored</a:t>
            </a:r>
            <a:r>
              <a:rPr lang="en-US" baseline="0" dirty="0" smtClean="0"/>
              <a:t> in this type of simulation is the error signal, </a:t>
            </a:r>
            <a:r>
              <a:rPr lang="en-US" baseline="0" dirty="0" err="1" smtClean="0"/>
              <a:t>Verror</a:t>
            </a:r>
            <a:r>
              <a:rPr lang="en-US" baseline="0" dirty="0" smtClean="0"/>
              <a:t>.  This signal compares the voltage across the sample and hold capacitor to a steady state voltage source, </a:t>
            </a:r>
            <a:r>
              <a:rPr lang="en-US" baseline="0" dirty="0" err="1" smtClean="0"/>
              <a:t>Voa_SS</a:t>
            </a:r>
            <a:r>
              <a:rPr lang="en-US" baseline="0" dirty="0" smtClean="0"/>
              <a:t>.  The dc voltage on </a:t>
            </a:r>
            <a:r>
              <a:rPr lang="en-US" baseline="0" dirty="0" err="1" smtClean="0"/>
              <a:t>Voa_SS</a:t>
            </a:r>
            <a:r>
              <a:rPr lang="en-US" baseline="0" dirty="0" smtClean="0"/>
              <a:t> is set equal to the normal dc output of the amplifier when it is fully settled.  The goal is to get a zero </a:t>
            </a:r>
            <a:r>
              <a:rPr lang="en-US" baseline="0" dirty="0" err="1" smtClean="0"/>
              <a:t>Verror</a:t>
            </a:r>
            <a:r>
              <a:rPr lang="en-US" baseline="0" dirty="0" smtClean="0"/>
              <a:t> signal when the voltage across the sample and hold capacitor is equal to the steady state amplifier output.  In other words, the error will read zero when the ADC is fully settled.  </a:t>
            </a:r>
          </a:p>
          <a:p>
            <a:endParaRPr lang="en-US" baseline="0" dirty="0" smtClean="0"/>
          </a:p>
          <a:p>
            <a:r>
              <a:rPr lang="en-US" baseline="0" dirty="0" smtClean="0"/>
              <a:t>Note that the acquisition switch is only closed during the acquisition period which is when </a:t>
            </a:r>
            <a:r>
              <a:rPr lang="en-US" baseline="0" dirty="0" err="1" smtClean="0"/>
              <a:t>tacq</a:t>
            </a:r>
            <a:r>
              <a:rPr lang="en-US" baseline="0" dirty="0" smtClean="0"/>
              <a:t> is high.  For proper SAR settling, we will look at the error signal at the end of the acquisition period.  Also notice that the internal sample and hold capacitor is reset at the end of the conversion period or when </a:t>
            </a:r>
            <a:r>
              <a:rPr lang="en-US" baseline="0" dirty="0" err="1" smtClean="0"/>
              <a:t>tconv</a:t>
            </a:r>
            <a:r>
              <a:rPr lang="en-US" baseline="0" dirty="0" smtClean="0"/>
              <a:t> transitions high.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15</a:t>
            </a:fld>
            <a:endParaRPr lang="en-US"/>
          </a:p>
        </p:txBody>
      </p:sp>
    </p:spTree>
    <p:extLst>
      <p:ext uri="{BB962C8B-B14F-4D97-AF65-F5344CB8AC3E}">
        <p14:creationId xmlns:p14="http://schemas.microsoft.com/office/powerpoint/2010/main" val="760153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common trick used to better</a:t>
            </a:r>
            <a:r>
              <a:rPr lang="en-US" baseline="0" dirty="0" smtClean="0"/>
              <a:t> understand ADC settling is to adjust the scale on the error signal relative to the LSB value.  In this example the LSB value is 76.3uV, so the error axis is adjusted to ±100uV.  The goal here is to settle to half an LSB so this range allows us to confirm settling graphically.  The axis scaling can be adjusted by double clicking on the axis and entering the appropriate lower and upper limit.  Another TINA trick is to use the “View&gt;Show/Hide curves” option to limit the number of curves.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16</a:t>
            </a:fld>
            <a:endParaRPr lang="en-US"/>
          </a:p>
        </p:txBody>
      </p:sp>
    </p:spTree>
    <p:extLst>
      <p:ext uri="{BB962C8B-B14F-4D97-AF65-F5344CB8AC3E}">
        <p14:creationId xmlns:p14="http://schemas.microsoft.com/office/powerpoint/2010/main" val="282345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video will walk through step</a:t>
            </a:r>
            <a:r>
              <a:rPr lang="en-US" baseline="0" dirty="0" smtClean="0"/>
              <a:t> 7 </a:t>
            </a:r>
            <a:r>
              <a:rPr lang="en-US" dirty="0" smtClean="0"/>
              <a:t>of the process.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17</a:t>
            </a:fld>
            <a:endParaRPr lang="en-US"/>
          </a:p>
        </p:txBody>
      </p:sp>
    </p:spTree>
    <p:extLst>
      <p:ext uri="{BB962C8B-B14F-4D97-AF65-F5344CB8AC3E}">
        <p14:creationId xmlns:p14="http://schemas.microsoft.com/office/powerpoint/2010/main" val="289979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This video covers</a:t>
            </a:r>
            <a:r>
              <a:rPr lang="en-US" baseline="0" dirty="0" smtClean="0"/>
              <a:t> step 6 of the process for selecting the external components for a SAR ADC, building the SAR model.</a:t>
            </a:r>
            <a:endParaRPr lang="en-US" dirty="0" smtClean="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28489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The goal</a:t>
            </a:r>
            <a:r>
              <a:rPr lang="en-US" baseline="0" dirty="0" smtClean="0"/>
              <a:t> of this video is to develop a custom ADC model based on data sheet specifications.  Many ADC data sheets have an equivalent input circuit schematic.  This is a good starting point for the model development.  If this circuit isn’t provided the sample </a:t>
            </a:r>
            <a:r>
              <a:rPr lang="en-US" u="none" baseline="0" dirty="0" smtClean="0"/>
              <a:t>and</a:t>
            </a:r>
            <a:r>
              <a:rPr lang="en-US" baseline="0" dirty="0" smtClean="0"/>
              <a:t> hold capacitance is normally given in the data sheet table.  The sample and hold resistance, </a:t>
            </a:r>
            <a:r>
              <a:rPr lang="en-US" baseline="0" dirty="0" err="1" smtClean="0"/>
              <a:t>Rsh</a:t>
            </a:r>
            <a:r>
              <a:rPr lang="en-US" baseline="0" dirty="0" smtClean="0"/>
              <a:t>, can be estimated if needed using the formula given here.</a:t>
            </a:r>
            <a:endParaRPr lang="en-US" dirty="0" smtClean="0"/>
          </a:p>
        </p:txBody>
      </p:sp>
      <p:sp>
        <p:nvSpPr>
          <p:cNvPr id="4" name="Slide Number Placeholder 3"/>
          <p:cNvSpPr>
            <a:spLocks noGrp="1"/>
          </p:cNvSpPr>
          <p:nvPr>
            <p:ph type="sldNum" sz="quarter" idx="10"/>
          </p:nvPr>
        </p:nvSpPr>
        <p:spPr/>
        <p:txBody>
          <a:bodyPr/>
          <a:lstStyle/>
          <a:p>
            <a:fld id="{F603C3B5-9CFC-4B60-AD1F-942309290D4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shows how the data sheet equivalent input circuit can be translated into a TINA spice model.   The first figure shown here gives the input circuit taken directly from the data sheet.  The second circuit adds a circuit to re-set the sample and hold </a:t>
            </a:r>
            <a:r>
              <a:rPr lang="en-US" u="none" baseline="0" dirty="0" smtClean="0"/>
              <a:t>capacitor to zero volts </a:t>
            </a:r>
            <a:r>
              <a:rPr lang="en-US" baseline="0" dirty="0" smtClean="0"/>
              <a:t>at the end of the conversion cycle.  Strictly speaking, this doesn’t explicitly happen </a:t>
            </a:r>
            <a:r>
              <a:rPr lang="en-US" u="none" baseline="0" dirty="0" smtClean="0"/>
              <a:t>in all ADCs.  </a:t>
            </a:r>
            <a:r>
              <a:rPr lang="en-US" baseline="0" dirty="0" smtClean="0"/>
              <a:t>However, the final charge on the sample and hold will be changed by the conversion and the magnitude of this change will differ for different ADC models.  Thus, resetting at the end of the conversion cycle creates a conservative model that will provide margin for potential process variation.  In the third circuit the diodes are eliminated.  This is a reasonable simplification as they are reverse biased under normal operating conditions and will not impact simulation results.  In the final circuit we replace the switches with voltage controlled switches.  Later we will show how we can control these switches to model ADC conversion.</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1412405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schematic of the ADC model and op amp drive circuit for our example design.  Let’s do a brief high level overview.   On the left hand side is the OPA320 op amp and RC charge bucket circuit.  The calculator helped us select the Op Amp for this example, and provided a range of values for the RC circuit.  The ADS8860 resistor and capacitor values are based on the data sheet input circuit.  </a:t>
            </a:r>
            <a:r>
              <a:rPr lang="en-US" baseline="0" dirty="0" err="1" smtClean="0"/>
              <a:t>Vacq</a:t>
            </a:r>
            <a:r>
              <a:rPr lang="en-US" baseline="0" dirty="0" smtClean="0"/>
              <a:t> and </a:t>
            </a:r>
            <a:r>
              <a:rPr lang="en-US" baseline="0" dirty="0" err="1" smtClean="0"/>
              <a:t>Vconv</a:t>
            </a:r>
            <a:r>
              <a:rPr lang="en-US" baseline="0" dirty="0" smtClean="0"/>
              <a:t> are signal sources that will be used to control the timing of the switches.  We will provide details on configuring the switches shortly.  The voltage controlled voltage source VCVS1 translates the voltage across the sample and hold capacitors from differential to single ended.  This voltage is compared to a steady state voltage source to compute settling error.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2376177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let’s look at how to configure the switches.  Double click on the switch symbol and you can set the switch parameters.  The default parameters can have some impact on performance, so you need to change them as shown.  Specifically, </a:t>
            </a:r>
            <a:r>
              <a:rPr lang="en-US" baseline="0" dirty="0" err="1" smtClean="0"/>
              <a:t>Roff</a:t>
            </a:r>
            <a:r>
              <a:rPr lang="en-US" baseline="0" dirty="0" smtClean="0"/>
              <a:t> should be a 1T ohm and Ron should be 1u ohm.  The default is </a:t>
            </a:r>
            <a:r>
              <a:rPr lang="en-US" baseline="0" dirty="0" err="1" smtClean="0"/>
              <a:t>Roff</a:t>
            </a:r>
            <a:r>
              <a:rPr lang="en-US" baseline="0" dirty="0" smtClean="0"/>
              <a:t> = 1G ohm, and Ron = 0 ohm.  Von and </a:t>
            </a:r>
            <a:r>
              <a:rPr lang="en-US" baseline="0" dirty="0" err="1" smtClean="0"/>
              <a:t>Voff</a:t>
            </a:r>
            <a:r>
              <a:rPr lang="en-US" baseline="0" dirty="0" smtClean="0"/>
              <a:t> set the voltage level that will cause the switch to close or open.  We will use square wave signals from the source </a:t>
            </a:r>
            <a:r>
              <a:rPr lang="en-US" baseline="0" dirty="0" err="1" smtClean="0"/>
              <a:t>tacq</a:t>
            </a:r>
            <a:r>
              <a:rPr lang="en-US" baseline="0" dirty="0" smtClean="0"/>
              <a:t> to open and close the switch.  In this case the switch will open with a 0V input and will close with a 1V input.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214186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double</a:t>
            </a:r>
            <a:r>
              <a:rPr lang="en-US" baseline="0" dirty="0" smtClean="0"/>
              <a:t> click on the signal source to configure the control signal.  Second, under “signal”, press the button with the three dots.  This will open the “signal editor”.  Third, select the piecewise linear function type.  This waveform type will allow us to generate a square wave that will control switch operation.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1207831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a:t>
            </a:r>
            <a:r>
              <a:rPr lang="en-US" sz="2000" dirty="0" smtClean="0"/>
              <a:t>piecewise linear function we can create any waveform shape or timing.</a:t>
            </a:r>
            <a:r>
              <a:rPr lang="en-US" sz="2000" baseline="0" dirty="0" smtClean="0"/>
              <a:t>  In this case we are simply creating a square wave that will turn the switch on when it is at 1V and turn it off when it is at 0V.  The pattern will always start with the command “REPEAT FOREVER” end with “ENDREPEAT”.  This </a:t>
            </a:r>
            <a:r>
              <a:rPr lang="en-US" sz="2000" u="none" baseline="0" dirty="0" smtClean="0"/>
              <a:t>will repeat the </a:t>
            </a:r>
            <a:r>
              <a:rPr lang="en-US" sz="2000" baseline="0" dirty="0" smtClean="0"/>
              <a:t>waveform between the two commands forever.  Each pattern corresponds to one conversion cycle.  This example shows the pattern used to control the switch for the acquisition period.  The switch will be closed for the first 290ns period and will remain open for the reminder of the cycle.  Note that the rise and fall time of the waveform is limited to 1ns.  The left hand side of the waveform corresponds to the time and the right hand side corresponds to the voltage.  In this example, at 0 seconds the voltage level is 0V.  At 1ns the voltage is changed to 1V.  TINA will connect any two points in the list with a straight line, so the first two points transition the input from 0V to 1V in 1ns.  The third point keeps the voltage at 1V from 1ns to 291ns.  The forth point transitions the voltage from 1V to 0V in 1ns and the final point extends the period to 1us.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1382766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This slide shows the timing</a:t>
            </a:r>
            <a:r>
              <a:rPr lang="en-US" baseline="0" dirty="0" smtClean="0"/>
              <a:t> diagram for the data converter acquisition and conversion.  For this example we will run the converter at maximum data rate so we will use the minimum acquisition time and the maximum conversation time.  This timing will be used to control the switch for the acquisition switch and the reset switch.</a:t>
            </a:r>
            <a:endParaRPr lang="en-US" dirty="0" smtClean="0"/>
          </a:p>
        </p:txBody>
      </p:sp>
      <p:sp>
        <p:nvSpPr>
          <p:cNvPr id="4" name="Slide Number Placeholder 3"/>
          <p:cNvSpPr>
            <a:spLocks noGrp="1"/>
          </p:cNvSpPr>
          <p:nvPr>
            <p:ph type="sldNum" sz="quarter" idx="10"/>
          </p:nvPr>
        </p:nvSpPr>
        <p:spPr/>
        <p:txBody>
          <a:bodyPr/>
          <a:lstStyle/>
          <a:p>
            <a:fld id="{F603C3B5-9CFC-4B60-AD1F-942309290D4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vmlDrawing" Target="../drawings/vmlDrawing6.vml"/><Relationship Id="rId6" Type="http://schemas.openxmlformats.org/officeDocument/2006/relationships/image" Target="../media/image17.emf"/><Relationship Id="rId5" Type="http://schemas.openxmlformats.org/officeDocument/2006/relationships/package" Target="../embeddings/Microsoft_Visio_Drawing33.vsdx"/><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3.png"/><Relationship Id="rId2" Type="http://schemas.openxmlformats.org/officeDocument/2006/relationships/slideLayout" Target="../slideLayouts/slideLayout5.xml"/><Relationship Id="rId1" Type="http://schemas.openxmlformats.org/officeDocument/2006/relationships/vmlDrawing" Target="../drawings/vmlDrawing7.vml"/><Relationship Id="rId6" Type="http://schemas.openxmlformats.org/officeDocument/2006/relationships/image" Target="../media/image22.emf"/><Relationship Id="rId5" Type="http://schemas.openxmlformats.org/officeDocument/2006/relationships/package" Target="../embeddings/Microsoft_Visio_Drawing44.vsdx"/><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vmlDrawing" Target="../drawings/vmlDrawing8.vml"/><Relationship Id="rId5" Type="http://schemas.openxmlformats.org/officeDocument/2006/relationships/image" Target="../media/image27.emf"/><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7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4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package" Target="../embeddings/Microsoft_Visio_Drawing11.vsdx"/><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8.emf"/><Relationship Id="rId5" Type="http://schemas.openxmlformats.org/officeDocument/2006/relationships/package" Target="../embeddings/Microsoft_Visio_Drawing22.vsdx"/><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9.emf"/><Relationship Id="rId5" Type="http://schemas.openxmlformats.org/officeDocument/2006/relationships/oleObject" Target="../embeddings/oleObject3.bin"/><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3.png"/><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11.emf"/><Relationship Id="rId5" Type="http://schemas.openxmlformats.org/officeDocument/2006/relationships/oleObject" Target="../embeddings/oleObject4.bin"/><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image" Target="../media/image14.emf"/><Relationship Id="rId5" Type="http://schemas.openxmlformats.org/officeDocument/2006/relationships/oleObject" Target="../embeddings/oleObject5.bin"/><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a:solidFill>
                  <a:srgbClr val="DE0000"/>
                </a:solidFill>
              </a:rPr>
              <a:t>Building the SAR </a:t>
            </a:r>
            <a:r>
              <a:rPr lang="en-US" sz="4800" dirty="0" smtClean="0">
                <a:solidFill>
                  <a:srgbClr val="DE0000"/>
                </a:solidFill>
              </a:rPr>
              <a:t>ADC</a:t>
            </a:r>
            <a:br>
              <a:rPr lang="en-US" sz="4800" dirty="0" smtClean="0">
                <a:solidFill>
                  <a:srgbClr val="DE0000"/>
                </a:solidFill>
              </a:rPr>
            </a:br>
            <a:r>
              <a:rPr lang="en-US" sz="4800" dirty="0" smtClean="0">
                <a:solidFill>
                  <a:srgbClr val="DE0000"/>
                </a:solidFill>
              </a:rPr>
              <a:t>Simulation Model</a:t>
            </a:r>
            <a:br>
              <a:rPr lang="en-US" sz="4800" dirty="0" smtClean="0">
                <a:solidFill>
                  <a:srgbClr val="DE0000"/>
                </a:solidFill>
              </a:rPr>
            </a:br>
            <a:r>
              <a:rPr lang="en-US" sz="2800" dirty="0" smtClean="0">
                <a:solidFill>
                  <a:srgbClr val="DE0000"/>
                </a:solidFill>
              </a:rPr>
              <a:t>TIPL 4403 </a:t>
            </a:r>
            <a:br>
              <a:rPr lang="en-US" sz="2800" dirty="0" smtClean="0">
                <a:solidFill>
                  <a:srgbClr val="DE0000"/>
                </a:solidFill>
              </a:rPr>
            </a:br>
            <a:r>
              <a:rPr lang="en-US" sz="2800" dirty="0" smtClean="0">
                <a:solidFill>
                  <a:srgbClr val="DE0000"/>
                </a:solidFill>
              </a:rPr>
              <a:t>TI Precision Labs – 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t>
            </a:r>
            <a:r>
              <a:rPr lang="en-US" sz="2400" smtClean="0">
                <a:solidFill>
                  <a:srgbClr val="000000"/>
                </a:solidFill>
              </a:rPr>
              <a:t>Tim Green, Art </a:t>
            </a:r>
            <a:r>
              <a:rPr lang="en-US" sz="2400" dirty="0">
                <a:solidFill>
                  <a:srgbClr val="000000"/>
                </a:solidFill>
              </a:rPr>
              <a:t>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simulation: simulator settings</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10</a:t>
            </a:fld>
            <a:endParaRPr lang="en-US" dirty="0"/>
          </a:p>
        </p:txBody>
      </p:sp>
      <p:sp>
        <p:nvSpPr>
          <p:cNvPr id="6" name="Rectangle 5"/>
          <p:cNvSpPr/>
          <p:nvPr/>
        </p:nvSpPr>
        <p:spPr>
          <a:xfrm>
            <a:off x="4549699" y="4910997"/>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7" name="Rectangle 6"/>
          <p:cNvSpPr/>
          <p:nvPr/>
        </p:nvSpPr>
        <p:spPr>
          <a:xfrm>
            <a:off x="10830064" y="3398893"/>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88558670"/>
              </p:ext>
            </p:extLst>
          </p:nvPr>
        </p:nvGraphicFramePr>
        <p:xfrm>
          <a:off x="1219200" y="990600"/>
          <a:ext cx="10591800" cy="6386877"/>
        </p:xfrm>
        <a:graphic>
          <a:graphicData uri="http://schemas.openxmlformats.org/presentationml/2006/ole">
            <mc:AlternateContent xmlns:mc="http://schemas.openxmlformats.org/markup-compatibility/2006">
              <mc:Choice xmlns:v="urn:schemas-microsoft-com:vml" Requires="v">
                <p:oleObj spid="_x0000_s9693" name="Visio" r:id="rId5" imgW="7297047" imgH="4399920" progId="">
                  <p:embed/>
                </p:oleObj>
              </mc:Choice>
              <mc:Fallback>
                <p:oleObj name="Visio" r:id="rId5" imgW="7297047" imgH="4399920" progId="">
                  <p:embed/>
                  <p:pic>
                    <p:nvPicPr>
                      <p:cNvPr id="0" name="Picture 4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990600"/>
                        <a:ext cx="10591800" cy="63868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89139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Simulation Results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11</a:t>
            </a:fld>
            <a:endParaRPr lang="en-US"/>
          </a:p>
        </p:txBody>
      </p:sp>
      <p:pic>
        <p:nvPicPr>
          <p:cNvPr id="133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7090" b="60097"/>
          <a:stretch/>
        </p:blipFill>
        <p:spPr bwMode="auto">
          <a:xfrm>
            <a:off x="380999" y="1143000"/>
            <a:ext cx="4295173"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219200"/>
            <a:ext cx="4851874" cy="5298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4800" y="4661146"/>
            <a:ext cx="4648200" cy="1200329"/>
          </a:xfrm>
          <a:prstGeom prst="rect">
            <a:avLst/>
          </a:prstGeom>
          <a:noFill/>
        </p:spPr>
        <p:txBody>
          <a:bodyPr wrap="square" rtlCol="0">
            <a:spAutoFit/>
          </a:bodyPr>
          <a:lstStyle/>
          <a:p>
            <a:r>
              <a:rPr lang="en-US" sz="2400" dirty="0" smtClean="0"/>
              <a:t>“Set Analysis Parameters” adjusts how the simulator math engine operates.</a:t>
            </a:r>
            <a:endParaRPr lang="en-US" dirty="0"/>
          </a:p>
        </p:txBody>
      </p:sp>
      <p:cxnSp>
        <p:nvCxnSpPr>
          <p:cNvPr id="7" name="Straight Arrow Connector 6"/>
          <p:cNvCxnSpPr/>
          <p:nvPr/>
        </p:nvCxnSpPr>
        <p:spPr>
          <a:xfrm flipV="1">
            <a:off x="1295400" y="2438401"/>
            <a:ext cx="609600" cy="2057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829800" y="3200400"/>
            <a:ext cx="4790472" cy="1938992"/>
          </a:xfrm>
          <a:prstGeom prst="rect">
            <a:avLst/>
          </a:prstGeom>
          <a:noFill/>
        </p:spPr>
        <p:txBody>
          <a:bodyPr wrap="square" rtlCol="0">
            <a:spAutoFit/>
          </a:bodyPr>
          <a:lstStyle/>
          <a:p>
            <a:r>
              <a:rPr lang="en-US" sz="2400" dirty="0" smtClean="0"/>
              <a:t>TR excitation subdivisions = 1000</a:t>
            </a:r>
          </a:p>
          <a:p>
            <a:r>
              <a:rPr lang="en-US" sz="2400" dirty="0" smtClean="0"/>
              <a:t>TR time </a:t>
            </a:r>
            <a:r>
              <a:rPr lang="en-US" sz="2400" dirty="0" err="1" smtClean="0"/>
              <a:t>intrv</a:t>
            </a:r>
            <a:r>
              <a:rPr lang="en-US" sz="2400" dirty="0" smtClean="0"/>
              <a:t>. subdivisions = 10k</a:t>
            </a:r>
          </a:p>
          <a:p>
            <a:r>
              <a:rPr lang="en-US" sz="2400" dirty="0" smtClean="0"/>
              <a:t>This increases the number of points vs time so that transient behaviors aren’t obscured.</a:t>
            </a:r>
          </a:p>
        </p:txBody>
      </p:sp>
      <p:cxnSp>
        <p:nvCxnSpPr>
          <p:cNvPr id="17" name="Straight Arrow Connector 16"/>
          <p:cNvCxnSpPr/>
          <p:nvPr/>
        </p:nvCxnSpPr>
        <p:spPr>
          <a:xfrm flipH="1">
            <a:off x="9601200" y="6248400"/>
            <a:ext cx="1089660"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694718" y="5863855"/>
            <a:ext cx="3223260" cy="830997"/>
          </a:xfrm>
          <a:prstGeom prst="rect">
            <a:avLst/>
          </a:prstGeom>
          <a:noFill/>
        </p:spPr>
        <p:txBody>
          <a:bodyPr wrap="square" rtlCol="0">
            <a:spAutoFit/>
          </a:bodyPr>
          <a:lstStyle/>
          <a:p>
            <a:r>
              <a:rPr lang="en-US" sz="2400" dirty="0" smtClean="0"/>
              <a:t>Press this button to expand the list.</a:t>
            </a:r>
            <a:endParaRPr lang="en-US" sz="2400" dirty="0"/>
          </a:p>
        </p:txBody>
      </p:sp>
      <p:cxnSp>
        <p:nvCxnSpPr>
          <p:cNvPr id="21" name="Straight Arrow Connector 20"/>
          <p:cNvCxnSpPr/>
          <p:nvPr/>
        </p:nvCxnSpPr>
        <p:spPr>
          <a:xfrm flipH="1">
            <a:off x="8981472" y="3615900"/>
            <a:ext cx="84832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2613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Optimizing Simulation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12</a:t>
            </a:fld>
            <a:endParaRPr lang="en-US"/>
          </a:p>
        </p:txBody>
      </p:sp>
      <p:pic>
        <p:nvPicPr>
          <p:cNvPr id="2048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9995" t="-970" r="35955" b="60464"/>
          <a:stretch/>
        </p:blipFill>
        <p:spPr bwMode="auto">
          <a:xfrm>
            <a:off x="488065" y="1177724"/>
            <a:ext cx="5126075" cy="4156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1168078"/>
            <a:ext cx="7429500" cy="619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a:xfrm>
            <a:off x="6400800" y="2819400"/>
            <a:ext cx="2590800" cy="4572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88065" y="4953000"/>
            <a:ext cx="5455535" cy="1569660"/>
          </a:xfrm>
          <a:prstGeom prst="rect">
            <a:avLst/>
          </a:prstGeom>
          <a:noFill/>
        </p:spPr>
        <p:txBody>
          <a:bodyPr wrap="square" rtlCol="0">
            <a:spAutoFit/>
          </a:bodyPr>
          <a:lstStyle/>
          <a:p>
            <a:r>
              <a:rPr lang="en-US" sz="2400" dirty="0" smtClean="0"/>
              <a:t>Set the “numeric precision” to 6 digits.  This will allow us to see dc operating points to six digits.  The importance of this is highlighted on the next slide.    </a:t>
            </a:r>
            <a:endParaRPr lang="en-US" sz="2400" dirty="0"/>
          </a:p>
        </p:txBody>
      </p:sp>
      <p:cxnSp>
        <p:nvCxnSpPr>
          <p:cNvPr id="8" name="Straight Arrow Connector 7"/>
          <p:cNvCxnSpPr/>
          <p:nvPr/>
        </p:nvCxnSpPr>
        <p:spPr>
          <a:xfrm flipV="1">
            <a:off x="5181600" y="3276600"/>
            <a:ext cx="1143000" cy="1676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505200" y="4419600"/>
            <a:ext cx="45720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7161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2351972165"/>
              </p:ext>
            </p:extLst>
          </p:nvPr>
        </p:nvGraphicFramePr>
        <p:xfrm>
          <a:off x="4587240" y="1972027"/>
          <a:ext cx="9803517" cy="5443786"/>
        </p:xfrm>
        <a:graphic>
          <a:graphicData uri="http://schemas.openxmlformats.org/presentationml/2006/ole">
            <mc:AlternateContent xmlns:mc="http://schemas.openxmlformats.org/markup-compatibility/2006">
              <mc:Choice xmlns:v="urn:schemas-microsoft-com:vml" Requires="v">
                <p:oleObj spid="_x0000_s14807" name="Visio" r:id="rId5" imgW="11255467" imgH="6191856" progId="Visio.Drawing.15">
                  <p:embed/>
                </p:oleObj>
              </mc:Choice>
              <mc:Fallback>
                <p:oleObj name="Visio" r:id="rId5" imgW="11255467" imgH="6191856" progId="Visio.Drawing.15">
                  <p:embed/>
                  <p:pic>
                    <p:nvPicPr>
                      <p:cNvPr id="0" name="Picture 425"/>
                      <p:cNvPicPr>
                        <a:picLocks noChangeAspect="1" noChangeArrowheads="1"/>
                      </p:cNvPicPr>
                      <p:nvPr/>
                    </p:nvPicPr>
                    <p:blipFill>
                      <a:blip r:embed="rId6"/>
                      <a:srcRect/>
                      <a:stretch>
                        <a:fillRect/>
                      </a:stretch>
                    </p:blipFill>
                    <p:spPr bwMode="auto">
                      <a:xfrm>
                        <a:off x="4587240" y="1972027"/>
                        <a:ext cx="9803517" cy="54437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339"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0000" r="32437" b="47111"/>
          <a:stretch/>
        </p:blipFill>
        <p:spPr bwMode="auto">
          <a:xfrm>
            <a:off x="304800" y="1066800"/>
            <a:ext cx="4282440" cy="3627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Steady State Simulation Results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13</a:t>
            </a:fld>
            <a:endParaRPr lang="en-US"/>
          </a:p>
        </p:txBody>
      </p:sp>
      <p:cxnSp>
        <p:nvCxnSpPr>
          <p:cNvPr id="7" name="Straight Arrow Connector 6"/>
          <p:cNvCxnSpPr/>
          <p:nvPr/>
        </p:nvCxnSpPr>
        <p:spPr>
          <a:xfrm flipV="1">
            <a:off x="4231423" y="3657600"/>
            <a:ext cx="2169377" cy="2362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231423" y="4876800"/>
            <a:ext cx="355817" cy="1143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274234" y="1821597"/>
            <a:ext cx="355166" cy="124009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67400" y="990600"/>
            <a:ext cx="5943600" cy="830997"/>
          </a:xfrm>
          <a:prstGeom prst="rect">
            <a:avLst/>
          </a:prstGeom>
          <a:noFill/>
        </p:spPr>
        <p:txBody>
          <a:bodyPr wrap="square" rtlCol="0">
            <a:spAutoFit/>
          </a:bodyPr>
          <a:lstStyle/>
          <a:p>
            <a:r>
              <a:rPr lang="en-US" sz="2400" dirty="0" smtClean="0"/>
              <a:t>Set the output source to match the steady state ADC input. </a:t>
            </a:r>
            <a:endParaRPr lang="en-US" sz="2400" dirty="0"/>
          </a:p>
        </p:txBody>
      </p:sp>
      <p:sp>
        <p:nvSpPr>
          <p:cNvPr id="20" name="TextBox 19"/>
          <p:cNvSpPr txBox="1"/>
          <p:nvPr/>
        </p:nvSpPr>
        <p:spPr>
          <a:xfrm>
            <a:off x="609600" y="6019800"/>
            <a:ext cx="5631180" cy="830997"/>
          </a:xfrm>
          <a:prstGeom prst="rect">
            <a:avLst/>
          </a:prstGeom>
          <a:noFill/>
        </p:spPr>
        <p:txBody>
          <a:bodyPr wrap="square" rtlCol="0">
            <a:spAutoFit/>
          </a:bodyPr>
          <a:lstStyle/>
          <a:p>
            <a:r>
              <a:rPr lang="en-US" sz="2400" dirty="0" smtClean="0"/>
              <a:t>The steady state input to the ADC includes amplifier offset an gain errors.</a:t>
            </a:r>
            <a:endParaRPr lang="en-US" sz="2400" dirty="0"/>
          </a:p>
        </p:txBody>
      </p:sp>
      <p:cxnSp>
        <p:nvCxnSpPr>
          <p:cNvPr id="31" name="Straight Arrow Connector 30"/>
          <p:cNvCxnSpPr/>
          <p:nvPr/>
        </p:nvCxnSpPr>
        <p:spPr>
          <a:xfrm>
            <a:off x="6623824" y="1821597"/>
            <a:ext cx="1605776" cy="9216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8468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7"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000" r="33895" b="43306"/>
          <a:stretch/>
        </p:blipFill>
        <p:spPr bwMode="auto">
          <a:xfrm>
            <a:off x="152400" y="990600"/>
            <a:ext cx="4118517" cy="4077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Example simulation: simulator results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14</a:t>
            </a:fld>
            <a:endParaRPr lang="en-US"/>
          </a:p>
        </p:txBody>
      </p:sp>
      <p:pic>
        <p:nvPicPr>
          <p:cNvPr id="15364"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1" r="55630"/>
          <a:stretch/>
        </p:blipFill>
        <p:spPr bwMode="auto">
          <a:xfrm>
            <a:off x="4946347" y="990601"/>
            <a:ext cx="6182570" cy="6485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1247863" y="1150434"/>
            <a:ext cx="3077737" cy="830997"/>
          </a:xfrm>
          <a:prstGeom prst="rect">
            <a:avLst/>
          </a:prstGeom>
          <a:noFill/>
        </p:spPr>
        <p:txBody>
          <a:bodyPr wrap="square" rtlCol="0">
            <a:spAutoFit/>
          </a:bodyPr>
          <a:lstStyle/>
          <a:p>
            <a:r>
              <a:rPr lang="en-US" sz="2400" dirty="0" smtClean="0"/>
              <a:t>Input to ADC across Charge bucket filter</a:t>
            </a:r>
            <a:endParaRPr lang="en-US" sz="2400" dirty="0"/>
          </a:p>
        </p:txBody>
      </p:sp>
      <p:sp>
        <p:nvSpPr>
          <p:cNvPr id="12" name="TextBox 11"/>
          <p:cNvSpPr txBox="1"/>
          <p:nvPr/>
        </p:nvSpPr>
        <p:spPr>
          <a:xfrm>
            <a:off x="11247863" y="2160082"/>
            <a:ext cx="3077737" cy="830997"/>
          </a:xfrm>
          <a:prstGeom prst="rect">
            <a:avLst/>
          </a:prstGeom>
          <a:noFill/>
        </p:spPr>
        <p:txBody>
          <a:bodyPr wrap="square" rtlCol="0">
            <a:spAutoFit/>
          </a:bodyPr>
          <a:lstStyle/>
          <a:p>
            <a:r>
              <a:rPr lang="en-US" sz="2400" dirty="0" smtClean="0"/>
              <a:t>Internal ADC sample and hold capacitor</a:t>
            </a:r>
            <a:endParaRPr lang="en-US" sz="2400" dirty="0"/>
          </a:p>
        </p:txBody>
      </p:sp>
      <p:sp>
        <p:nvSpPr>
          <p:cNvPr id="13" name="TextBox 12"/>
          <p:cNvSpPr txBox="1"/>
          <p:nvPr/>
        </p:nvSpPr>
        <p:spPr>
          <a:xfrm>
            <a:off x="11247863" y="3153465"/>
            <a:ext cx="3153938" cy="830997"/>
          </a:xfrm>
          <a:prstGeom prst="rect">
            <a:avLst/>
          </a:prstGeom>
          <a:noFill/>
        </p:spPr>
        <p:txBody>
          <a:bodyPr wrap="square" rtlCol="0">
            <a:spAutoFit/>
          </a:bodyPr>
          <a:lstStyle/>
          <a:p>
            <a:r>
              <a:rPr lang="en-US" sz="2400" dirty="0" smtClean="0"/>
              <a:t>Error in ADC settling sampled signal</a:t>
            </a:r>
            <a:endParaRPr lang="en-US" sz="2400" dirty="0"/>
          </a:p>
        </p:txBody>
      </p:sp>
      <p:sp>
        <p:nvSpPr>
          <p:cNvPr id="14" name="TextBox 13"/>
          <p:cNvSpPr txBox="1"/>
          <p:nvPr/>
        </p:nvSpPr>
        <p:spPr>
          <a:xfrm>
            <a:off x="11247863" y="4186535"/>
            <a:ext cx="3153938" cy="461665"/>
          </a:xfrm>
          <a:prstGeom prst="rect">
            <a:avLst/>
          </a:prstGeom>
          <a:noFill/>
        </p:spPr>
        <p:txBody>
          <a:bodyPr wrap="square" rtlCol="0">
            <a:spAutoFit/>
          </a:bodyPr>
          <a:lstStyle/>
          <a:p>
            <a:r>
              <a:rPr lang="en-US" sz="2400" dirty="0" smtClean="0"/>
              <a:t>Op amp output</a:t>
            </a:r>
            <a:endParaRPr lang="en-US" sz="2400" dirty="0"/>
          </a:p>
        </p:txBody>
      </p:sp>
      <p:sp>
        <p:nvSpPr>
          <p:cNvPr id="15" name="TextBox 14"/>
          <p:cNvSpPr txBox="1"/>
          <p:nvPr/>
        </p:nvSpPr>
        <p:spPr>
          <a:xfrm>
            <a:off x="11247863" y="4953000"/>
            <a:ext cx="3153938" cy="830997"/>
          </a:xfrm>
          <a:prstGeom prst="rect">
            <a:avLst/>
          </a:prstGeom>
          <a:noFill/>
        </p:spPr>
        <p:txBody>
          <a:bodyPr wrap="square" rtlCol="0">
            <a:spAutoFit/>
          </a:bodyPr>
          <a:lstStyle/>
          <a:p>
            <a:r>
              <a:rPr lang="en-US" sz="2400" dirty="0" smtClean="0"/>
              <a:t>Acquisition switch control</a:t>
            </a:r>
            <a:endParaRPr lang="en-US" sz="2400" dirty="0"/>
          </a:p>
        </p:txBody>
      </p:sp>
      <p:sp>
        <p:nvSpPr>
          <p:cNvPr id="16" name="TextBox 15"/>
          <p:cNvSpPr txBox="1"/>
          <p:nvPr/>
        </p:nvSpPr>
        <p:spPr>
          <a:xfrm>
            <a:off x="11247863" y="5973799"/>
            <a:ext cx="3153938" cy="830997"/>
          </a:xfrm>
          <a:prstGeom prst="rect">
            <a:avLst/>
          </a:prstGeom>
          <a:noFill/>
        </p:spPr>
        <p:txBody>
          <a:bodyPr wrap="square" rtlCol="0">
            <a:spAutoFit/>
          </a:bodyPr>
          <a:lstStyle/>
          <a:p>
            <a:r>
              <a:rPr lang="en-US" sz="2400" dirty="0" smtClean="0"/>
              <a:t>Conversion switch control</a:t>
            </a:r>
            <a:endParaRPr lang="en-US" sz="2400" dirty="0"/>
          </a:p>
        </p:txBody>
      </p:sp>
      <p:pic>
        <p:nvPicPr>
          <p:cNvPr id="5017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0" y="4806986"/>
            <a:ext cx="4000500"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59707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Result: Error Signal</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15</a:t>
            </a:fld>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452568206"/>
              </p:ext>
            </p:extLst>
          </p:nvPr>
        </p:nvGraphicFramePr>
        <p:xfrm>
          <a:off x="609600" y="1066800"/>
          <a:ext cx="12877800" cy="6346638"/>
        </p:xfrm>
        <a:graphic>
          <a:graphicData uri="http://schemas.openxmlformats.org/presentationml/2006/ole">
            <mc:AlternateContent xmlns:mc="http://schemas.openxmlformats.org/markup-compatibility/2006">
              <mc:Choice xmlns:v="urn:schemas-microsoft-com:vml" Requires="v">
                <p:oleObj spid="_x0000_s16847" name="Visio" r:id="rId4" imgW="12925051" imgH="6280200" progId="Visio.Drawing.11">
                  <p:embed/>
                </p:oleObj>
              </mc:Choice>
              <mc:Fallback>
                <p:oleObj name="Visio" r:id="rId4" imgW="12925051" imgH="6280200" progId="Visio.Drawing.11">
                  <p:embed/>
                  <p:pic>
                    <p:nvPicPr>
                      <p:cNvPr id="0" name="Picture 4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066800"/>
                        <a:ext cx="12877800" cy="634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359707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0586"/>
          <a:stretch/>
        </p:blipFill>
        <p:spPr bwMode="auto">
          <a:xfrm>
            <a:off x="8610600" y="152400"/>
            <a:ext cx="5773869" cy="3693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Zoom in on Error Signal</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16</a:t>
            </a:fld>
            <a:endParaRPr lang="en-US"/>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01038755"/>
                  </p:ext>
                </p:extLst>
              </p:nvPr>
            </p:nvGraphicFramePr>
            <p:xfrm>
              <a:off x="381000" y="1600200"/>
              <a:ext cx="6553200" cy="1698054"/>
            </p:xfrm>
            <a:graphic>
              <a:graphicData uri="http://schemas.openxmlformats.org/drawingml/2006/table">
                <a:tbl>
                  <a:tblPr firstRow="1" bandRow="1">
                    <a:tableStyleId>{2D5ABB26-0587-4C30-8999-92F81FD0307C}</a:tableStyleId>
                  </a:tblPr>
                  <a:tblGrid>
                    <a:gridCol w="3962400"/>
                    <a:gridCol w="2590800"/>
                  </a:tblGrid>
                  <a:tr h="370840">
                    <a:tc>
                      <a:txBody>
                        <a:bodyPr/>
                        <a:lstStyle/>
                        <a:p>
                          <a:pPr/>
                          <a14:m>
                            <m:oMathPara xmlns:m="http://schemas.openxmlformats.org/officeDocument/2006/math">
                              <m:oMathParaPr>
                                <m:jc m:val="left"/>
                              </m:oMathParaPr>
                              <m:oMath xmlns:m="http://schemas.openxmlformats.org/officeDocument/2006/math">
                                <m:r>
                                  <m:rPr>
                                    <m:sty m:val="p"/>
                                  </m:rPr>
                                  <a:rPr lang="en-US" b="0" i="0" smtClean="0">
                                    <a:latin typeface="Cambria Math"/>
                                  </a:rPr>
                                  <m:t>N</m:t>
                                </m:r>
                                <m:r>
                                  <a:rPr lang="en-US" i="0" smtClean="0">
                                    <a:latin typeface="Cambria Math"/>
                                  </a:rPr>
                                  <m:t>=</m:t>
                                </m:r>
                                <m:r>
                                  <a:rPr lang="en-US" i="1" smtClean="0">
                                    <a:latin typeface="Cambria Math"/>
                                  </a:rPr>
                                  <m:t>1</m:t>
                                </m:r>
                                <m:r>
                                  <a:rPr lang="en-US" b="0" i="1" smtClean="0">
                                    <a:latin typeface="Cambria Math"/>
                                  </a:rPr>
                                  <m:t>6</m:t>
                                </m:r>
                              </m:oMath>
                            </m:oMathPara>
                          </a14:m>
                          <a:endParaRPr lang="en-US" i="0" dirty="0"/>
                        </a:p>
                      </a:txBody>
                      <a:tcPr/>
                    </a:tc>
                    <a:tc>
                      <a:txBody>
                        <a:bodyPr/>
                        <a:lstStyle/>
                        <a:p>
                          <a:r>
                            <a:rPr lang="en-US" i="0" dirty="0" smtClean="0"/>
                            <a:t>Number</a:t>
                          </a:r>
                          <a:r>
                            <a:rPr lang="en-US" i="0" baseline="0" dirty="0" smtClean="0"/>
                            <a:t> of bits</a:t>
                          </a:r>
                          <a:endParaRPr lang="en-US" i="0" dirty="0"/>
                        </a:p>
                      </a:txBody>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sty m:val="p"/>
                                  </m:rPr>
                                  <a:rPr lang="en-US" b="0" i="0" smtClean="0">
                                    <a:latin typeface="Cambria Math"/>
                                  </a:rPr>
                                  <m:t>LSB</m:t>
                                </m:r>
                                <m:r>
                                  <a:rPr lang="en-US" b="0" i="0" smtClean="0">
                                    <a:latin typeface="Cambria Math"/>
                                  </a:rPr>
                                  <m:t>=</m:t>
                                </m:r>
                                <m:f>
                                  <m:fPr>
                                    <m:ctrlPr>
                                      <a:rPr lang="en-US" i="1" smtClean="0">
                                        <a:latin typeface="Cambria Math"/>
                                      </a:rPr>
                                    </m:ctrlPr>
                                  </m:fPr>
                                  <m:num>
                                    <m:r>
                                      <a:rPr lang="en-US" b="0" i="1" smtClean="0">
                                        <a:latin typeface="Cambria Math"/>
                                      </a:rPr>
                                      <m:t>𝐹𝑆𝑅</m:t>
                                    </m:r>
                                  </m:num>
                                  <m:den>
                                    <m:sSup>
                                      <m:sSupPr>
                                        <m:ctrlPr>
                                          <a:rPr lang="en-US" i="1" smtClean="0">
                                            <a:latin typeface="Cambria Math"/>
                                          </a:rPr>
                                        </m:ctrlPr>
                                      </m:sSupPr>
                                      <m:e>
                                        <m:r>
                                          <a:rPr lang="en-US" b="0" i="1" smtClean="0">
                                            <a:latin typeface="Cambria Math"/>
                                          </a:rPr>
                                          <m:t>2</m:t>
                                        </m:r>
                                      </m:e>
                                      <m:sup>
                                        <m:r>
                                          <a:rPr lang="en-US" b="0" i="1" smtClean="0">
                                            <a:latin typeface="Cambria Math"/>
                                          </a:rPr>
                                          <m:t>𝑁</m:t>
                                        </m:r>
                                      </m:sup>
                                    </m:sSup>
                                  </m:den>
                                </m:f>
                                <m:r>
                                  <a:rPr lang="en-US" b="0" i="0" smtClean="0">
                                    <a:latin typeface="Cambria Math"/>
                                  </a:rPr>
                                  <m:t>=</m:t>
                                </m:r>
                                <m:f>
                                  <m:fPr>
                                    <m:ctrlPr>
                                      <a:rPr lang="en-US" i="1" smtClean="0">
                                        <a:latin typeface="Cambria Math"/>
                                      </a:rPr>
                                    </m:ctrlPr>
                                  </m:fPr>
                                  <m:num>
                                    <m:r>
                                      <a:rPr lang="en-US" b="0" i="1" smtClean="0">
                                        <a:latin typeface="Cambria Math"/>
                                      </a:rPr>
                                      <m:t>5.0</m:t>
                                    </m:r>
                                    <m:r>
                                      <a:rPr lang="en-US" b="0" i="1" smtClean="0">
                                        <a:latin typeface="Cambria Math"/>
                                      </a:rPr>
                                      <m:t>𝑉</m:t>
                                    </m:r>
                                  </m:num>
                                  <m:den>
                                    <m:sSup>
                                      <m:sSupPr>
                                        <m:ctrlPr>
                                          <a:rPr lang="en-US" i="1" smtClean="0">
                                            <a:latin typeface="Cambria Math"/>
                                          </a:rPr>
                                        </m:ctrlPr>
                                      </m:sSupPr>
                                      <m:e>
                                        <m:r>
                                          <a:rPr lang="en-US" b="0" i="1" smtClean="0">
                                            <a:latin typeface="Cambria Math"/>
                                          </a:rPr>
                                          <m:t>2</m:t>
                                        </m:r>
                                      </m:e>
                                      <m:sup>
                                        <m:r>
                                          <a:rPr lang="en-US" b="0" i="1" smtClean="0">
                                            <a:latin typeface="Cambria Math"/>
                                          </a:rPr>
                                          <m:t>16</m:t>
                                        </m:r>
                                      </m:sup>
                                    </m:sSup>
                                  </m:den>
                                </m:f>
                                <m:r>
                                  <a:rPr lang="en-US" i="0" smtClean="0">
                                    <a:latin typeface="Cambria Math"/>
                                  </a:rPr>
                                  <m:t>=</m:t>
                                </m:r>
                                <m:r>
                                  <a:rPr lang="en-US" b="0" i="0" smtClean="0">
                                    <a:latin typeface="Cambria Math"/>
                                  </a:rPr>
                                  <m:t>76.3</m:t>
                                </m:r>
                                <m:r>
                                  <m:rPr>
                                    <m:sty m:val="p"/>
                                  </m:rPr>
                                  <a:rPr lang="el-GR" b="0" i="1" smtClean="0">
                                    <a:latin typeface="Cambria Math"/>
                                    <a:ea typeface="Cambria Math"/>
                                  </a:rPr>
                                  <m:t>μ</m:t>
                                </m:r>
                                <m:r>
                                  <a:rPr lang="en-US" b="0" i="1" smtClean="0">
                                    <a:latin typeface="Cambria Math"/>
                                    <a:ea typeface="Cambria Math"/>
                                  </a:rPr>
                                  <m:t>𝑉</m:t>
                                </m:r>
                              </m:oMath>
                            </m:oMathPara>
                          </a14:m>
                          <a:endParaRPr lang="en-US" i="0"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i="0" dirty="0" smtClean="0"/>
                            <a:t>Resolution</a:t>
                          </a:r>
                          <a:endParaRPr lang="en-US" i="0" dirty="0"/>
                        </a:p>
                      </a:txBody>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0" smtClean="0">
                                    <a:latin typeface="Cambria Math"/>
                                  </a:rPr>
                                  <m:t>0.5</m:t>
                                </m:r>
                                <m:r>
                                  <a:rPr lang="en-US" b="0" i="1" smtClean="0">
                                    <a:latin typeface="Cambria Math"/>
                                    <a:ea typeface="Cambria Math"/>
                                  </a:rPr>
                                  <m:t>∙</m:t>
                                </m:r>
                                <m:r>
                                  <m:rPr>
                                    <m:sty m:val="p"/>
                                  </m:rPr>
                                  <a:rPr lang="en-US" b="0" i="0" smtClean="0">
                                    <a:latin typeface="Cambria Math"/>
                                  </a:rPr>
                                  <m:t>LSB</m:t>
                                </m:r>
                                <m:r>
                                  <a:rPr lang="en-US" i="0" smtClean="0">
                                    <a:latin typeface="Cambria Math"/>
                                  </a:rPr>
                                  <m:t>=</m:t>
                                </m:r>
                                <m:r>
                                  <a:rPr lang="en-US" b="0" i="0" smtClean="0">
                                    <a:latin typeface="Cambria Math"/>
                                  </a:rPr>
                                  <m:t>38.1</m:t>
                                </m:r>
                                <m:r>
                                  <m:rPr>
                                    <m:sty m:val="p"/>
                                  </m:rPr>
                                  <a:rPr lang="el-GR" b="0" i="1" smtClean="0">
                                    <a:latin typeface="Cambria Math"/>
                                    <a:ea typeface="Cambria Math"/>
                                  </a:rPr>
                                  <m:t>μ</m:t>
                                </m:r>
                                <m:r>
                                  <a:rPr lang="en-US" b="0" i="1" smtClean="0">
                                    <a:latin typeface="Cambria Math"/>
                                    <a:ea typeface="Cambria Math"/>
                                  </a:rPr>
                                  <m:t>𝑉</m:t>
                                </m:r>
                              </m:oMath>
                            </m:oMathPara>
                          </a14:m>
                          <a:endParaRPr lang="en-US" i="0" dirty="0"/>
                        </a:p>
                      </a:txBody>
                      <a:tcPr/>
                    </a:tc>
                    <a:tc>
                      <a:txBody>
                        <a:bodyPr/>
                        <a:lstStyle/>
                        <a:p>
                          <a:r>
                            <a:rPr lang="en-US" dirty="0" smtClean="0"/>
                            <a:t>Target Error</a:t>
                          </a:r>
                          <a:endParaRPr lang="en-US" dirty="0"/>
                        </a:p>
                      </a:txBody>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xmlns="" xmlns:a14="http://schemas.microsoft.com/office/drawing/2010/main" val="201038755"/>
                  </p:ext>
                </p:extLst>
              </p:nvPr>
            </p:nvGraphicFramePr>
            <p:xfrm>
              <a:off x="381000" y="1600200"/>
              <a:ext cx="6553200" cy="1698054"/>
            </p:xfrm>
            <a:graphic>
              <a:graphicData uri="http://schemas.openxmlformats.org/drawingml/2006/table">
                <a:tbl>
                  <a:tblPr firstRow="1" bandRow="1">
                    <a:tableStyleId>{2D5ABB26-0587-4C30-8999-92F81FD0307C}</a:tableStyleId>
                  </a:tblPr>
                  <a:tblGrid>
                    <a:gridCol w="3962400"/>
                    <a:gridCol w="2590800"/>
                  </a:tblGrid>
                  <a:tr h="457200">
                    <a:tc>
                      <a:txBody>
                        <a:bodyPr/>
                        <a:lstStyle/>
                        <a:p>
                          <a:endParaRPr lang="en-US"/>
                        </a:p>
                      </a:txBody>
                      <a:tcPr>
                        <a:blipFill rotWithShape="1">
                          <a:blip r:embed="rId4"/>
                          <a:stretch>
                            <a:fillRect l="-154" t="-9333" r="-65385" b="-302667"/>
                          </a:stretch>
                        </a:blipFill>
                      </a:tcPr>
                    </a:tc>
                    <a:tc>
                      <a:txBody>
                        <a:bodyPr/>
                        <a:lstStyle/>
                        <a:p>
                          <a:r>
                            <a:rPr lang="en-US" i="0" dirty="0" smtClean="0"/>
                            <a:t>Number</a:t>
                          </a:r>
                          <a:r>
                            <a:rPr lang="en-US" i="0" baseline="0" dirty="0" smtClean="0"/>
                            <a:t> of bits</a:t>
                          </a:r>
                          <a:endParaRPr lang="en-US" i="0" dirty="0"/>
                        </a:p>
                      </a:txBody>
                      <a:tcPr/>
                    </a:tc>
                  </a:tr>
                  <a:tr h="783654">
                    <a:tc>
                      <a:txBody>
                        <a:bodyPr/>
                        <a:lstStyle/>
                        <a:p>
                          <a:endParaRPr lang="en-US"/>
                        </a:p>
                      </a:txBody>
                      <a:tcPr>
                        <a:blipFill rotWithShape="1">
                          <a:blip r:embed="rId4"/>
                          <a:stretch>
                            <a:fillRect l="-154" t="-64063" r="-65385" b="-77344"/>
                          </a:stretch>
                        </a:blip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i="0" dirty="0" smtClean="0"/>
                            <a:t>Resolution</a:t>
                          </a:r>
                          <a:endParaRPr lang="en-US" i="0" dirty="0"/>
                        </a:p>
                      </a:txBody>
                      <a:tcPr/>
                    </a:tc>
                  </a:tr>
                  <a:tr h="457200">
                    <a:tc>
                      <a:txBody>
                        <a:bodyPr/>
                        <a:lstStyle/>
                        <a:p>
                          <a:endParaRPr lang="en-US"/>
                        </a:p>
                      </a:txBody>
                      <a:tcPr>
                        <a:blipFill rotWithShape="1">
                          <a:blip r:embed="rId4"/>
                          <a:stretch>
                            <a:fillRect l="-154" t="-280000" r="-65385" b="-32000"/>
                          </a:stretch>
                        </a:blipFill>
                      </a:tcPr>
                    </a:tc>
                    <a:tc>
                      <a:txBody>
                        <a:bodyPr/>
                        <a:lstStyle/>
                        <a:p>
                          <a:r>
                            <a:rPr lang="en-US" dirty="0" smtClean="0"/>
                            <a:t>Target Error</a:t>
                          </a:r>
                          <a:endParaRPr lang="en-US" dirty="0"/>
                        </a:p>
                      </a:txBody>
                      <a:tcPr/>
                    </a:tc>
                  </a:tr>
                </a:tbl>
              </a:graphicData>
            </a:graphic>
          </p:graphicFrame>
        </mc:Fallback>
      </mc:AlternateContent>
      <p:sp>
        <p:nvSpPr>
          <p:cNvPr id="6" name="Rounded Rectangle 5"/>
          <p:cNvSpPr/>
          <p:nvPr/>
        </p:nvSpPr>
        <p:spPr>
          <a:xfrm>
            <a:off x="381000" y="1447800"/>
            <a:ext cx="6400800" cy="2057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3050" y="3657600"/>
            <a:ext cx="4591050" cy="3543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5" name="Picture 7"/>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43257"/>
          <a:stretch/>
        </p:blipFill>
        <p:spPr bwMode="auto">
          <a:xfrm>
            <a:off x="609600" y="3757829"/>
            <a:ext cx="4783042" cy="2227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35082" y="6172200"/>
            <a:ext cx="4419600" cy="1200329"/>
          </a:xfrm>
          <a:prstGeom prst="rect">
            <a:avLst/>
          </a:prstGeom>
          <a:noFill/>
        </p:spPr>
        <p:txBody>
          <a:bodyPr wrap="square" rtlCol="0">
            <a:spAutoFit/>
          </a:bodyPr>
          <a:lstStyle/>
          <a:p>
            <a:r>
              <a:rPr lang="en-US" sz="2400" dirty="0" smtClean="0"/>
              <a:t>Use “view&gt;show / hide curves” to focus on most important curves.</a:t>
            </a:r>
            <a:endParaRPr lang="en-US" sz="2400" dirty="0"/>
          </a:p>
        </p:txBody>
      </p:sp>
      <p:sp>
        <p:nvSpPr>
          <p:cNvPr id="14" name="Rounded Rectangle 13"/>
          <p:cNvSpPr/>
          <p:nvPr/>
        </p:nvSpPr>
        <p:spPr>
          <a:xfrm>
            <a:off x="6705600" y="5718601"/>
            <a:ext cx="3561608" cy="94960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a:stCxn id="14" idx="0"/>
          </p:cNvCxnSpPr>
          <p:nvPr/>
        </p:nvCxnSpPr>
        <p:spPr>
          <a:xfrm flipV="1">
            <a:off x="8486404" y="1999137"/>
            <a:ext cx="352796" cy="37194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1734800" y="4724400"/>
            <a:ext cx="2362200" cy="1569660"/>
          </a:xfrm>
          <a:prstGeom prst="rect">
            <a:avLst/>
          </a:prstGeom>
          <a:noFill/>
        </p:spPr>
        <p:txBody>
          <a:bodyPr wrap="square" rtlCol="0">
            <a:spAutoFit/>
          </a:bodyPr>
          <a:lstStyle/>
          <a:p>
            <a:r>
              <a:rPr lang="en-US" sz="2400" dirty="0" smtClean="0"/>
              <a:t>Click on axis and adjust the scale relative to LSB resolution.</a:t>
            </a:r>
            <a:endParaRPr lang="en-US" sz="2400" dirty="0"/>
          </a:p>
        </p:txBody>
      </p:sp>
    </p:spTree>
    <p:extLst>
      <p:ext uri="{BB962C8B-B14F-4D97-AF65-F5344CB8AC3E}">
        <p14:creationId xmlns:p14="http://schemas.microsoft.com/office/powerpoint/2010/main" val="4017260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17</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 next video…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solidFill>
                  <a:srgbClr val="FF0000"/>
                </a:solidFill>
              </a:rPr>
              <a:t>Refine the </a:t>
            </a:r>
            <a:r>
              <a:rPr lang="en-US" kern="0" dirty="0" err="1" smtClean="0">
                <a:solidFill>
                  <a:srgbClr val="FF0000"/>
                </a:solidFill>
              </a:rPr>
              <a:t>Rfilt</a:t>
            </a:r>
            <a:r>
              <a:rPr lang="en-US" kern="0" dirty="0" smtClean="0">
                <a:solidFill>
                  <a:srgbClr val="FF0000"/>
                </a:solidFill>
              </a:rPr>
              <a:t> and </a:t>
            </a:r>
            <a:r>
              <a:rPr lang="en-US" kern="0" dirty="0" err="1" smtClean="0">
                <a:solidFill>
                  <a:srgbClr val="FF0000"/>
                </a:solidFill>
              </a:rPr>
              <a:t>Cfilt</a:t>
            </a:r>
            <a:r>
              <a:rPr lang="en-US" kern="0" dirty="0" smtClean="0">
                <a:solidFill>
                  <a:srgbClr val="FF0000"/>
                </a:solidFill>
              </a:rPr>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18781334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18</a:t>
            </a:fld>
            <a:endParaRPr lang="en-US"/>
          </a:p>
        </p:txBody>
      </p:sp>
    </p:spTree>
    <p:extLst>
      <p:ext uri="{BB962C8B-B14F-4D97-AF65-F5344CB8AC3E}">
        <p14:creationId xmlns:p14="http://schemas.microsoft.com/office/powerpoint/2010/main" val="2337184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0226818\AppData\Local\Microsoft\Windows\Temporary Internet Files\Content.Outlook\9YN0RZP8\Video copyright.jpg"/>
          <p:cNvPicPr>
            <a:picLocks noChangeAspect="1" noChangeArrowheads="1"/>
          </p:cNvPicPr>
          <p:nvPr/>
        </p:nvPicPr>
        <p:blipFill>
          <a:blip r:embed="rId2">
            <a:extLst>
              <a:ext uri="{28A0092B-C50C-407E-A947-70E740481C1C}">
                <a14:useLocalDpi xmlns:a14="http://schemas.microsoft.com/office/drawing/2010/main" val="0"/>
              </a:ext>
            </a:extLst>
          </a:blip>
          <a:srcRect b="11742"/>
          <a:stretch>
            <a:fillRect/>
          </a:stretch>
        </p:blipFill>
        <p:spPr bwMode="auto">
          <a:xfrm>
            <a:off x="1488441" y="401321"/>
            <a:ext cx="11650981" cy="544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3"/>
          <p:cNvSpPr txBox="1">
            <a:spLocks noChangeArrowheads="1"/>
          </p:cNvSpPr>
          <p:nvPr/>
        </p:nvSpPr>
        <p:spPr bwMode="auto">
          <a:xfrm>
            <a:off x="-1270" y="5105400"/>
            <a:ext cx="14630400"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6304" tIns="73152" rIns="146304" bIns="73152">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2600" dirty="0">
              <a:solidFill>
                <a:srgbClr val="000000"/>
              </a:solidFill>
              <a:latin typeface="Arial" charset="0"/>
            </a:endParaRPr>
          </a:p>
          <a:p>
            <a:pPr algn="ctr" eaLnBrk="1" hangingPunct="1">
              <a:spcBef>
                <a:spcPct val="0"/>
              </a:spcBef>
              <a:buFontTx/>
              <a:buNone/>
              <a:defRPr/>
            </a:pPr>
            <a:r>
              <a:rPr lang="en-US" altLang="en-US" sz="2600" dirty="0">
                <a:solidFill>
                  <a:srgbClr val="000000"/>
                </a:solidFill>
                <a:latin typeface="Arial" charset="0"/>
              </a:rPr>
              <a:t>© Copyright 2017 Texas Instruments Incorporated.  All rights reserved.</a:t>
            </a:r>
            <a:endParaRPr lang="en-US" altLang="en-US" sz="2600" b="1" dirty="0">
              <a:solidFill>
                <a:srgbClr val="000000"/>
              </a:solidFill>
              <a:latin typeface="Arial" charset="0"/>
            </a:endParaRPr>
          </a:p>
          <a:p>
            <a:pPr algn="ctr" eaLnBrk="1" hangingPunct="1">
              <a:spcBef>
                <a:spcPct val="0"/>
              </a:spcBef>
              <a:buFontTx/>
              <a:buNone/>
              <a:defRPr/>
            </a:pPr>
            <a:endParaRPr lang="en-US" altLang="en-US" sz="1600" dirty="0">
              <a:solidFill>
                <a:srgbClr val="000000"/>
              </a:solidFill>
              <a:latin typeface="Arial" charset="0"/>
            </a:endParaRPr>
          </a:p>
          <a:p>
            <a:pPr algn="ctr" eaLnBrk="1" hangingPunct="1">
              <a:spcBef>
                <a:spcPct val="0"/>
              </a:spcBef>
              <a:buFontTx/>
              <a:buNone/>
              <a:defRPr/>
            </a:pPr>
            <a:r>
              <a:rPr lang="en-US" altLang="en-US" sz="1500" dirty="0">
                <a:solidFill>
                  <a:srgbClr val="000000"/>
                </a:solidFill>
                <a:latin typeface="Arial" charset="0"/>
              </a:rPr>
              <a:t>This material is provided strictly “as-is,” for informational purposes only, and without any warranty.  </a:t>
            </a:r>
          </a:p>
          <a:p>
            <a:pPr algn="ctr" eaLnBrk="1" hangingPunct="1">
              <a:spcBef>
                <a:spcPct val="0"/>
              </a:spcBef>
              <a:buFontTx/>
              <a:buNone/>
              <a:defRPr/>
            </a:pPr>
            <a:r>
              <a:rPr lang="en-US" altLang="en-US" sz="1500" dirty="0">
                <a:solidFill>
                  <a:srgbClr val="000000"/>
                </a:solidFill>
                <a:latin typeface="Arial" charset="0"/>
              </a:rPr>
              <a:t>Use of this material is subject to TI’s</a:t>
            </a:r>
            <a:r>
              <a:rPr lang="en-US" altLang="en-US" sz="1500" b="1" dirty="0">
                <a:solidFill>
                  <a:srgbClr val="000000"/>
                </a:solidFill>
                <a:latin typeface="Arial" charset="0"/>
              </a:rPr>
              <a:t> </a:t>
            </a:r>
            <a:r>
              <a:rPr lang="en-US" altLang="en-US" sz="1500" dirty="0">
                <a:ln>
                  <a:solidFill>
                    <a:schemeClr val="tx1"/>
                  </a:solidFill>
                </a:ln>
                <a:solidFill>
                  <a:srgbClr val="000000"/>
                </a:solidFill>
                <a:latin typeface="Arial" charset="0"/>
              </a:rPr>
              <a:t>Terms of Use</a:t>
            </a:r>
            <a:r>
              <a:rPr lang="en-US" altLang="en-US" sz="1500" b="1" dirty="0">
                <a:solidFill>
                  <a:srgbClr val="000000"/>
                </a:solidFill>
                <a:latin typeface="Arial" charset="0"/>
              </a:rPr>
              <a:t>, </a:t>
            </a:r>
            <a:r>
              <a:rPr lang="en-US" altLang="en-US" sz="1500" dirty="0">
                <a:solidFill>
                  <a:srgbClr val="000000"/>
                </a:solidFill>
                <a:latin typeface="Arial" charset="0"/>
              </a:rPr>
              <a:t>viewable at TI.com  </a:t>
            </a:r>
          </a:p>
          <a:p>
            <a:pPr algn="ctr" eaLnBrk="1" hangingPunct="1">
              <a:spcBef>
                <a:spcPct val="0"/>
              </a:spcBef>
              <a:buFontTx/>
              <a:buNone/>
              <a:defRPr/>
            </a:pPr>
            <a:endParaRPr lang="en-US" altLang="en-US" sz="1600" b="1" dirty="0">
              <a:solidFill>
                <a:srgbClr val="000000"/>
              </a:solidFill>
              <a:latin typeface="Arial" charset="0"/>
            </a:endParaRPr>
          </a:p>
        </p:txBody>
      </p:sp>
    </p:spTree>
    <p:extLst>
      <p:ext uri="{BB962C8B-B14F-4D97-AF65-F5344CB8AC3E}">
        <p14:creationId xmlns:p14="http://schemas.microsoft.com/office/powerpoint/2010/main" val="1471527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2</a:t>
            </a:fld>
            <a:endParaRPr lang="en-US"/>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smtClean="0"/>
              <a:t>Agenda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solidFill>
                  <a:srgbClr val="FF0000"/>
                </a:solidFill>
              </a:rPr>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3945524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Equivalent Circuit:  Translate to TINA</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3</a:t>
            </a:fld>
            <a:endParaRPr lang="en-US" dirty="0"/>
          </a:p>
        </p:txBody>
      </p:sp>
      <p:sp>
        <p:nvSpPr>
          <p:cNvPr id="6" name="Rectangle 5"/>
          <p:cNvSpPr/>
          <p:nvPr/>
        </p:nvSpPr>
        <p:spPr>
          <a:xfrm>
            <a:off x="4549699" y="4910997"/>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7" name="Rectangle 6"/>
          <p:cNvSpPr/>
          <p:nvPr/>
        </p:nvSpPr>
        <p:spPr>
          <a:xfrm>
            <a:off x="10830064" y="3398893"/>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4007142"/>
            <a:ext cx="8448675" cy="2904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7023"/>
          <a:stretch/>
        </p:blipFill>
        <p:spPr bwMode="auto">
          <a:xfrm>
            <a:off x="457200" y="1421071"/>
            <a:ext cx="13449300" cy="2252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2147418150"/>
                  </p:ext>
                </p:extLst>
              </p:nvPr>
            </p:nvGraphicFramePr>
            <p:xfrm>
              <a:off x="9979412" y="5334000"/>
              <a:ext cx="4038600" cy="1910017"/>
            </p:xfrm>
            <a:graphic>
              <a:graphicData uri="http://schemas.openxmlformats.org/drawingml/2006/table">
                <a:tbl>
                  <a:tblPr firstRow="1" bandRow="1">
                    <a:tableStyleId>{2D5ABB26-0587-4C30-8999-92F81FD0307C}</a:tableStyleId>
                  </a:tblPr>
                  <a:tblGrid>
                    <a:gridCol w="4038600"/>
                  </a:tblGrid>
                  <a:tr h="370840">
                    <a:tc>
                      <a:txBody>
                        <a:bodyPr/>
                        <a:lstStyle/>
                        <a:p>
                          <a:pPr algn="l"/>
                          <a14:m>
                            <m:oMathPara xmlns:m="http://schemas.openxmlformats.org/officeDocument/2006/math">
                              <m:oMathParaPr>
                                <m:jc m:val="left"/>
                              </m:oMathParaPr>
                              <m:oMath xmlns:m="http://schemas.openxmlformats.org/officeDocument/2006/math">
                                <m:sSub>
                                  <m:sSubPr>
                                    <m:ctrlPr>
                                      <a:rPr lang="en-US" sz="2800" i="1" smtClean="0">
                                        <a:latin typeface="Cambria Math"/>
                                      </a:rPr>
                                    </m:ctrlPr>
                                  </m:sSubPr>
                                  <m:e>
                                    <m:r>
                                      <a:rPr lang="en-US" sz="2800" b="0" i="1" smtClean="0">
                                        <a:latin typeface="Cambria Math"/>
                                      </a:rPr>
                                      <m:t>𝑅</m:t>
                                    </m:r>
                                  </m:e>
                                  <m:sub>
                                    <m:r>
                                      <a:rPr lang="en-US" sz="2800" b="0" i="1" smtClean="0">
                                        <a:latin typeface="Cambria Math"/>
                                      </a:rPr>
                                      <m:t>𝑠h</m:t>
                                    </m:r>
                                  </m:sub>
                                </m:sSub>
                                <m:r>
                                  <a:rPr lang="en-US" sz="2800" b="0" i="1" smtClean="0">
                                    <a:latin typeface="Cambria Math"/>
                                    <a:ea typeface="Cambria Math"/>
                                  </a:rPr>
                                  <m:t>≈</m:t>
                                </m:r>
                                <m:f>
                                  <m:fPr>
                                    <m:ctrlPr>
                                      <a:rPr lang="en-US" sz="2800" b="0" i="1" smtClean="0">
                                        <a:latin typeface="Cambria Math"/>
                                      </a:rPr>
                                    </m:ctrlPr>
                                  </m:fPr>
                                  <m:num>
                                    <m:sSub>
                                      <m:sSubPr>
                                        <m:ctrlPr>
                                          <a:rPr lang="en-US" sz="2800" b="0" i="1" smtClean="0">
                                            <a:latin typeface="Cambria Math"/>
                                          </a:rPr>
                                        </m:ctrlPr>
                                      </m:sSubPr>
                                      <m:e>
                                        <m:r>
                                          <a:rPr lang="en-US" sz="2800" b="0" i="1" smtClean="0">
                                            <a:latin typeface="Cambria Math"/>
                                          </a:rPr>
                                          <m:t>𝑡</m:t>
                                        </m:r>
                                      </m:e>
                                      <m:sub>
                                        <m:r>
                                          <a:rPr lang="en-US" sz="2800" b="0" i="1" smtClean="0">
                                            <a:latin typeface="Cambria Math"/>
                                          </a:rPr>
                                          <m:t>𝑎𝑐𝑞</m:t>
                                        </m:r>
                                        <m:r>
                                          <a:rPr lang="en-US" sz="2800" b="0" i="1" smtClean="0">
                                            <a:latin typeface="Cambria Math"/>
                                          </a:rPr>
                                          <m:t>_</m:t>
                                        </m:r>
                                        <m:r>
                                          <a:rPr lang="en-US" sz="2800" b="0" i="1" smtClean="0">
                                            <a:latin typeface="Cambria Math"/>
                                          </a:rPr>
                                          <m:t>𝑚𝑖𝑛</m:t>
                                        </m:r>
                                      </m:sub>
                                    </m:sSub>
                                  </m:num>
                                  <m:den>
                                    <m:r>
                                      <a:rPr lang="en-US" sz="2800" b="0" i="1" smtClean="0">
                                        <a:latin typeface="Cambria Math"/>
                                      </a:rPr>
                                      <m:t>100</m:t>
                                    </m:r>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𝐶</m:t>
                                        </m:r>
                                      </m:e>
                                      <m:sub>
                                        <m:r>
                                          <a:rPr lang="en-US" sz="2800" b="0" i="1" smtClean="0">
                                            <a:latin typeface="Cambria Math"/>
                                            <a:ea typeface="Cambria Math"/>
                                          </a:rPr>
                                          <m:t>𝑠h</m:t>
                                        </m:r>
                                      </m:sub>
                                    </m:sSub>
                                  </m:den>
                                </m:f>
                              </m:oMath>
                            </m:oMathPara>
                          </a14:m>
                          <a:endParaRPr lang="en-US" sz="2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14:m>
                            <m:oMathPara xmlns:m="http://schemas.openxmlformats.org/officeDocument/2006/math">
                              <m:oMathParaPr>
                                <m:jc m:val="left"/>
                              </m:oMathParaPr>
                              <m:oMath xmlns:m="http://schemas.openxmlformats.org/officeDocument/2006/math">
                                <m:sSub>
                                  <m:sSubPr>
                                    <m:ctrlPr>
                                      <a:rPr lang="en-US" sz="2800" i="1" smtClean="0">
                                        <a:latin typeface="Cambria Math"/>
                                      </a:rPr>
                                    </m:ctrlPr>
                                  </m:sSubPr>
                                  <m:e>
                                    <m:r>
                                      <a:rPr lang="en-US" sz="2800" b="0" i="1" smtClean="0">
                                        <a:latin typeface="Cambria Math"/>
                                      </a:rPr>
                                      <m:t>𝑅</m:t>
                                    </m:r>
                                  </m:e>
                                  <m:sub>
                                    <m:r>
                                      <a:rPr lang="en-US" sz="2800" b="0" i="1" smtClean="0">
                                        <a:latin typeface="Cambria Math"/>
                                      </a:rPr>
                                      <m:t>𝑠h</m:t>
                                    </m:r>
                                  </m:sub>
                                </m:sSub>
                                <m:r>
                                  <a:rPr lang="en-US" sz="2800" b="0" i="1" smtClean="0">
                                    <a:latin typeface="Cambria Math"/>
                                    <a:ea typeface="Cambria Math"/>
                                  </a:rPr>
                                  <m:t>≈</m:t>
                                </m:r>
                                <m:f>
                                  <m:fPr>
                                    <m:ctrlPr>
                                      <a:rPr lang="en-US" sz="2800" b="0" i="1" smtClean="0">
                                        <a:latin typeface="Cambria Math"/>
                                      </a:rPr>
                                    </m:ctrlPr>
                                  </m:fPr>
                                  <m:num>
                                    <m:r>
                                      <a:rPr lang="en-US" sz="2800" b="0" i="1" smtClean="0">
                                        <a:latin typeface="Cambria Math"/>
                                      </a:rPr>
                                      <m:t>290</m:t>
                                    </m:r>
                                    <m:r>
                                      <a:rPr lang="en-US" sz="2800" b="0" i="1" smtClean="0">
                                        <a:latin typeface="Cambria Math"/>
                                      </a:rPr>
                                      <m:t>𝑛𝑠</m:t>
                                    </m:r>
                                  </m:num>
                                  <m:den>
                                    <m:r>
                                      <a:rPr lang="en-US" sz="2800" b="0" i="1" smtClean="0">
                                        <a:latin typeface="Cambria Math"/>
                                      </a:rPr>
                                      <m:t>100</m:t>
                                    </m:r>
                                    <m:r>
                                      <a:rPr lang="en-US" sz="2800" b="0" i="1" smtClean="0">
                                        <a:latin typeface="Cambria Math"/>
                                        <a:ea typeface="Cambria Math"/>
                                      </a:rPr>
                                      <m:t>∙55</m:t>
                                    </m:r>
                                    <m:r>
                                      <a:rPr lang="en-US" sz="2800" b="0" i="1" smtClean="0">
                                        <a:latin typeface="Cambria Math"/>
                                        <a:ea typeface="Cambria Math"/>
                                      </a:rPr>
                                      <m:t>𝑝𝐹</m:t>
                                    </m:r>
                                  </m:den>
                                </m:f>
                                <m:r>
                                  <a:rPr lang="en-US" sz="2800" b="0" i="1" smtClean="0">
                                    <a:latin typeface="Cambria Math"/>
                                  </a:rPr>
                                  <m:t>=53</m:t>
                                </m:r>
                                <m:r>
                                  <m:rPr>
                                    <m:sty m:val="p"/>
                                  </m:rPr>
                                  <a:rPr lang="el-GR" sz="2800" b="0" i="1" smtClean="0">
                                    <a:latin typeface="Cambria Math"/>
                                    <a:ea typeface="Cambria Math"/>
                                  </a:rPr>
                                  <m:t>Ω</m:t>
                                </m:r>
                              </m:oMath>
                            </m:oMathPara>
                          </a14:m>
                          <a:endParaRPr lang="en-US" sz="2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xmlns="" xmlns:a14="http://schemas.microsoft.com/office/drawing/2010/main" val="2147418150"/>
                  </p:ext>
                </p:extLst>
              </p:nvPr>
            </p:nvGraphicFramePr>
            <p:xfrm>
              <a:off x="9979412" y="5334000"/>
              <a:ext cx="4038600" cy="1910017"/>
            </p:xfrm>
            <a:graphic>
              <a:graphicData uri="http://schemas.openxmlformats.org/drawingml/2006/table">
                <a:tbl>
                  <a:tblPr firstRow="1" bandRow="1">
                    <a:tableStyleId>{2D5ABB26-0587-4C30-8999-92F81FD0307C}</a:tableStyleId>
                  </a:tblPr>
                  <a:tblGrid>
                    <a:gridCol w="4038600"/>
                  </a:tblGrid>
                  <a:tr h="945134">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5"/>
                          <a:stretch>
                            <a:fillRect b="-102581"/>
                          </a:stretch>
                        </a:blipFill>
                      </a:tcPr>
                    </a:tc>
                  </a:tr>
                  <a:tr h="964883">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5"/>
                          <a:stretch>
                            <a:fillRect t="-98101" b="-633"/>
                          </a:stretch>
                        </a:blipFill>
                      </a:tcPr>
                    </a:tc>
                  </a:tr>
                </a:tbl>
              </a:graphicData>
            </a:graphic>
          </p:graphicFrame>
        </mc:Fallback>
      </mc:AlternateContent>
      <p:sp>
        <p:nvSpPr>
          <p:cNvPr id="3" name="Rounded Rectangle 2"/>
          <p:cNvSpPr/>
          <p:nvPr/>
        </p:nvSpPr>
        <p:spPr>
          <a:xfrm>
            <a:off x="10439400" y="2971800"/>
            <a:ext cx="990600" cy="427093"/>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7219950" y="4758224"/>
            <a:ext cx="1390650" cy="427093"/>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2743200" y="4697077"/>
            <a:ext cx="1390650" cy="48824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685020" y="3974388"/>
            <a:ext cx="3977640" cy="538609"/>
          </a:xfrm>
          <a:prstGeom prst="rect">
            <a:avLst/>
          </a:prstGeom>
          <a:noFill/>
        </p:spPr>
        <p:txBody>
          <a:bodyPr wrap="square" rtlCol="0">
            <a:spAutoFit/>
          </a:bodyPr>
          <a:lstStyle/>
          <a:p>
            <a:r>
              <a:rPr lang="en-US" dirty="0" smtClean="0"/>
              <a:t>59pF = 55pF + 4pF</a:t>
            </a:r>
          </a:p>
        </p:txBody>
      </p:sp>
      <p:cxnSp>
        <p:nvCxnSpPr>
          <p:cNvPr id="13" name="Straight Arrow Connector 12"/>
          <p:cNvCxnSpPr>
            <a:stCxn id="12" idx="1"/>
          </p:cNvCxnSpPr>
          <p:nvPr/>
        </p:nvCxnSpPr>
        <p:spPr>
          <a:xfrm flipH="1">
            <a:off x="8649556" y="4230266"/>
            <a:ext cx="1035464" cy="6376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0210800" y="3511025"/>
            <a:ext cx="243840" cy="49611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1"/>
          </p:cNvCxnSpPr>
          <p:nvPr/>
        </p:nvCxnSpPr>
        <p:spPr>
          <a:xfrm flipH="1">
            <a:off x="4083160" y="4230266"/>
            <a:ext cx="5601860" cy="45238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829800" y="5185317"/>
            <a:ext cx="4419600" cy="228228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9666693" y="4007142"/>
            <a:ext cx="3500667" cy="54868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p:cNvCxnSpPr>
            <a:stCxn id="21" idx="1"/>
          </p:cNvCxnSpPr>
          <p:nvPr/>
        </p:nvCxnSpPr>
        <p:spPr>
          <a:xfrm flipH="1" flipV="1">
            <a:off x="7219951" y="6172200"/>
            <a:ext cx="2609849" cy="1542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5829300" y="5791200"/>
            <a:ext cx="1390650" cy="7620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62619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577722754"/>
              </p:ext>
            </p:extLst>
          </p:nvPr>
        </p:nvGraphicFramePr>
        <p:xfrm>
          <a:off x="1219200" y="1066800"/>
          <a:ext cx="12725400" cy="6399981"/>
        </p:xfrm>
        <a:graphic>
          <a:graphicData uri="http://schemas.openxmlformats.org/presentationml/2006/ole">
            <mc:AlternateContent xmlns:mc="http://schemas.openxmlformats.org/markup-compatibility/2006">
              <mc:Choice xmlns:v="urn:schemas-microsoft-com:vml" Requires="v">
                <p:oleObj spid="_x0000_s6625" name="Visio" r:id="rId5" imgW="18956201" imgH="9464256" progId="">
                  <p:embed/>
                </p:oleObj>
              </mc:Choice>
              <mc:Fallback>
                <p:oleObj name="Visio" r:id="rId5" imgW="18956201" imgH="9464256" progId="">
                  <p:embed/>
                  <p:pic>
                    <p:nvPicPr>
                      <p:cNvPr id="0" name="Picture 43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1066800"/>
                        <a:ext cx="12725400" cy="63999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dirty="0" smtClean="0"/>
              <a:t>Simplifying the input model</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4</a:t>
            </a:fld>
            <a:endParaRPr lang="en-US"/>
          </a:p>
        </p:txBody>
      </p:sp>
      <p:sp>
        <p:nvSpPr>
          <p:cNvPr id="14" name="Down Arrow 13"/>
          <p:cNvSpPr/>
          <p:nvPr/>
        </p:nvSpPr>
        <p:spPr>
          <a:xfrm>
            <a:off x="3276600" y="3733800"/>
            <a:ext cx="685800" cy="712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11506200" y="3913006"/>
            <a:ext cx="685800" cy="712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rot="13515225">
            <a:off x="7684169" y="3079871"/>
            <a:ext cx="685800" cy="11102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7191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TINA SPICE Equivalent Model</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985859169"/>
              </p:ext>
            </p:extLst>
          </p:nvPr>
        </p:nvGraphicFramePr>
        <p:xfrm>
          <a:off x="1981200" y="1371600"/>
          <a:ext cx="11255375" cy="5926137"/>
        </p:xfrm>
        <a:graphic>
          <a:graphicData uri="http://schemas.openxmlformats.org/presentationml/2006/ole">
            <mc:AlternateContent xmlns:mc="http://schemas.openxmlformats.org/markup-compatibility/2006">
              <mc:Choice xmlns:v="urn:schemas-microsoft-com:vml" Requires="v">
                <p:oleObj spid="_x0000_s3554" name="Visio" r:id="rId5" imgW="11255467" imgH="5908680" progId="">
                  <p:embed/>
                </p:oleObj>
              </mc:Choice>
              <mc:Fallback>
                <p:oleObj name="Visio" r:id="rId5" imgW="11255467" imgH="5908680" progId="">
                  <p:embed/>
                  <p:pic>
                    <p:nvPicPr>
                      <p:cNvPr id="0" name="Picture 4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1371600"/>
                        <a:ext cx="11255375" cy="5926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78231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the voltage controlled switch</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5996" y="2514600"/>
            <a:ext cx="6711758"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Object 7"/>
          <p:cNvGraphicFramePr>
            <a:graphicFrameLocks noChangeAspect="1"/>
          </p:cNvGraphicFramePr>
          <p:nvPr>
            <p:extLst>
              <p:ext uri="{D42A27DB-BD31-4B8C-83A1-F6EECF244321}">
                <p14:modId xmlns:p14="http://schemas.microsoft.com/office/powerpoint/2010/main" val="4113523853"/>
              </p:ext>
            </p:extLst>
          </p:nvPr>
        </p:nvGraphicFramePr>
        <p:xfrm>
          <a:off x="312634" y="2362200"/>
          <a:ext cx="3649766" cy="3173412"/>
        </p:xfrm>
        <a:graphic>
          <a:graphicData uri="http://schemas.openxmlformats.org/presentationml/2006/ole">
            <mc:AlternateContent xmlns:mc="http://schemas.openxmlformats.org/markup-compatibility/2006">
              <mc:Choice xmlns:v="urn:schemas-microsoft-com:vml" Requires="v">
                <p:oleObj spid="_x0000_s4579" name="Visio" r:id="rId5" imgW="1690816" imgH="1470096" progId="Visio.Drawing.11">
                  <p:embed/>
                </p:oleObj>
              </mc:Choice>
              <mc:Fallback>
                <p:oleObj name="Visio" r:id="rId5" imgW="1690816" imgH="1470096" progId="Visio.Drawing.11">
                  <p:embed/>
                  <p:pic>
                    <p:nvPicPr>
                      <p:cNvPr id="0" name="Picture 4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634" y="2362200"/>
                        <a:ext cx="3649766" cy="3173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 name="Straight Arrow Connector 9"/>
          <p:cNvCxnSpPr/>
          <p:nvPr/>
        </p:nvCxnSpPr>
        <p:spPr>
          <a:xfrm>
            <a:off x="4042204" y="3886200"/>
            <a:ext cx="45359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7771875" y="3276600"/>
            <a:ext cx="2431717" cy="1295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201401" y="3330585"/>
            <a:ext cx="3276599" cy="2308324"/>
          </a:xfrm>
          <a:prstGeom prst="rect">
            <a:avLst/>
          </a:prstGeom>
          <a:noFill/>
        </p:spPr>
        <p:txBody>
          <a:bodyPr wrap="square" rtlCol="0">
            <a:spAutoFit/>
          </a:bodyPr>
          <a:lstStyle/>
          <a:p>
            <a:r>
              <a:rPr lang="en-US" sz="2400" b="1" dirty="0" smtClean="0"/>
              <a:t>Set all parameters as shown.  </a:t>
            </a:r>
          </a:p>
          <a:p>
            <a:endParaRPr lang="en-US" sz="2400" b="1" dirty="0" smtClean="0"/>
          </a:p>
          <a:p>
            <a:r>
              <a:rPr lang="en-US" sz="2400" dirty="0" smtClean="0"/>
              <a:t>Default </a:t>
            </a:r>
            <a:r>
              <a:rPr lang="en-US" sz="2400" dirty="0" err="1" smtClean="0"/>
              <a:t>Roff</a:t>
            </a:r>
            <a:r>
              <a:rPr lang="en-US" sz="2400" dirty="0" smtClean="0"/>
              <a:t>=1G</a:t>
            </a:r>
            <a:r>
              <a:rPr lang="el-GR" sz="2400" dirty="0" smtClean="0"/>
              <a:t>Ω</a:t>
            </a:r>
            <a:r>
              <a:rPr lang="en-US" sz="2400" dirty="0" smtClean="0"/>
              <a:t> and Ron=0</a:t>
            </a:r>
            <a:r>
              <a:rPr lang="el-GR" sz="2400" dirty="0" smtClean="0"/>
              <a:t>Ω</a:t>
            </a:r>
            <a:r>
              <a:rPr lang="en-US" sz="2400" dirty="0" smtClean="0"/>
              <a:t> will impact accuracy.</a:t>
            </a:r>
            <a:endParaRPr lang="en-US" sz="2400" dirty="0"/>
          </a:p>
        </p:txBody>
      </p:sp>
    </p:spTree>
    <p:extLst>
      <p:ext uri="{BB962C8B-B14F-4D97-AF65-F5344CB8AC3E}">
        <p14:creationId xmlns:p14="http://schemas.microsoft.com/office/powerpoint/2010/main" val="2325824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the signal source to control the switch</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7</a:t>
            </a:fld>
            <a:endParaRPr lang="en-US"/>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4495800"/>
            <a:ext cx="5191125" cy="282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8" name="Straight Arrow Connector 27"/>
          <p:cNvCxnSpPr/>
          <p:nvPr/>
        </p:nvCxnSpPr>
        <p:spPr>
          <a:xfrm flipH="1" flipV="1">
            <a:off x="4657727" y="5593810"/>
            <a:ext cx="1133474" cy="4379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9" name="Object 28"/>
          <p:cNvGraphicFramePr>
            <a:graphicFrameLocks noChangeAspect="1"/>
          </p:cNvGraphicFramePr>
          <p:nvPr>
            <p:extLst>
              <p:ext uri="{D42A27DB-BD31-4B8C-83A1-F6EECF244321}">
                <p14:modId xmlns:p14="http://schemas.microsoft.com/office/powerpoint/2010/main" val="304776734"/>
              </p:ext>
            </p:extLst>
          </p:nvPr>
        </p:nvGraphicFramePr>
        <p:xfrm>
          <a:off x="4572000" y="1072226"/>
          <a:ext cx="3736975" cy="3249613"/>
        </p:xfrm>
        <a:graphic>
          <a:graphicData uri="http://schemas.openxmlformats.org/presentationml/2006/ole">
            <mc:AlternateContent xmlns:mc="http://schemas.openxmlformats.org/markup-compatibility/2006">
              <mc:Choice xmlns:v="urn:schemas-microsoft-com:vml" Requires="v">
                <p:oleObj spid="_x0000_s5605" name="Visio" r:id="rId5" imgW="1703566" imgH="1461240" progId="Visio.Drawing.11">
                  <p:embed/>
                </p:oleObj>
              </mc:Choice>
              <mc:Fallback>
                <p:oleObj name="Visio" r:id="rId5" imgW="1703566" imgH="1461240" progId="Visio.Drawing.11">
                  <p:embed/>
                  <p:pic>
                    <p:nvPicPr>
                      <p:cNvPr id="0" name="Picture 4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1072226"/>
                        <a:ext cx="3736975" cy="324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470" name="Picture 35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58200" y="3924300"/>
            <a:ext cx="5953125" cy="340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Arrow Connector 12"/>
          <p:cNvCxnSpPr/>
          <p:nvPr/>
        </p:nvCxnSpPr>
        <p:spPr>
          <a:xfrm>
            <a:off x="3276602" y="2743200"/>
            <a:ext cx="1295395" cy="10623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304800" y="2133853"/>
            <a:ext cx="3619500" cy="143116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04800" y="2133853"/>
            <a:ext cx="3619500" cy="1431161"/>
          </a:xfrm>
          <a:prstGeom prst="rect">
            <a:avLst/>
          </a:prstGeom>
          <a:noFill/>
        </p:spPr>
        <p:txBody>
          <a:bodyPr wrap="square" rtlCol="0">
            <a:spAutoFit/>
          </a:bodyPr>
          <a:lstStyle/>
          <a:p>
            <a:r>
              <a:rPr lang="en-US" sz="2800" dirty="0" smtClean="0"/>
              <a:t>1. Click on source to select and edit switch control signal</a:t>
            </a:r>
            <a:endParaRPr lang="en-US" sz="2800" dirty="0"/>
          </a:p>
        </p:txBody>
      </p:sp>
      <p:sp>
        <p:nvSpPr>
          <p:cNvPr id="21" name="Rounded Rectangle 20"/>
          <p:cNvSpPr/>
          <p:nvPr/>
        </p:nvSpPr>
        <p:spPr>
          <a:xfrm>
            <a:off x="5334000" y="5194681"/>
            <a:ext cx="2514600" cy="143116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5562600" y="5257800"/>
            <a:ext cx="2590800" cy="1431161"/>
          </a:xfrm>
          <a:prstGeom prst="rect">
            <a:avLst/>
          </a:prstGeom>
          <a:noFill/>
        </p:spPr>
        <p:txBody>
          <a:bodyPr wrap="square" rtlCol="0">
            <a:spAutoFit/>
          </a:bodyPr>
          <a:lstStyle/>
          <a:p>
            <a:r>
              <a:rPr lang="en-US" sz="2800" dirty="0" smtClean="0"/>
              <a:t>2. Under signal, click here to edit.</a:t>
            </a:r>
            <a:endParaRPr lang="en-US" sz="2800" dirty="0"/>
          </a:p>
        </p:txBody>
      </p:sp>
      <p:cxnSp>
        <p:nvCxnSpPr>
          <p:cNvPr id="23" name="Straight Arrow Connector 22"/>
          <p:cNvCxnSpPr/>
          <p:nvPr/>
        </p:nvCxnSpPr>
        <p:spPr>
          <a:xfrm>
            <a:off x="12877800" y="2783070"/>
            <a:ext cx="0" cy="15240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10820400" y="2306017"/>
            <a:ext cx="3276600" cy="98059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1049000" y="2306017"/>
            <a:ext cx="3048000" cy="954107"/>
          </a:xfrm>
          <a:prstGeom prst="rect">
            <a:avLst/>
          </a:prstGeom>
          <a:noFill/>
        </p:spPr>
        <p:txBody>
          <a:bodyPr wrap="square" rtlCol="0">
            <a:spAutoFit/>
          </a:bodyPr>
          <a:lstStyle/>
          <a:p>
            <a:r>
              <a:rPr lang="en-US" sz="2800" dirty="0" smtClean="0"/>
              <a:t>3. Select “Piecewise linear”</a:t>
            </a:r>
            <a:endParaRPr lang="en-US" sz="2800" dirty="0"/>
          </a:p>
        </p:txBody>
      </p:sp>
    </p:spTree>
    <p:extLst>
      <p:ext uri="{BB962C8B-B14F-4D97-AF65-F5344CB8AC3E}">
        <p14:creationId xmlns:p14="http://schemas.microsoft.com/office/powerpoint/2010/main" val="3874669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7"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4600" y="942975"/>
            <a:ext cx="5953125" cy="340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Configure the signal source to control the switch</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sp>
        <p:nvSpPr>
          <p:cNvPr id="3" name="Rounded Rectangle 2"/>
          <p:cNvSpPr/>
          <p:nvPr/>
        </p:nvSpPr>
        <p:spPr>
          <a:xfrm>
            <a:off x="4572001" y="2057400"/>
            <a:ext cx="1066800" cy="838200"/>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95400" y="2297038"/>
            <a:ext cx="990600" cy="538609"/>
          </a:xfrm>
          <a:prstGeom prst="rect">
            <a:avLst/>
          </a:prstGeom>
          <a:noFill/>
        </p:spPr>
        <p:txBody>
          <a:bodyPr wrap="square" rtlCol="0">
            <a:spAutoFit/>
          </a:bodyPr>
          <a:lstStyle/>
          <a:p>
            <a:r>
              <a:rPr lang="en-US" dirty="0" smtClean="0"/>
              <a:t>Time</a:t>
            </a:r>
            <a:endParaRPr lang="en-US" dirty="0"/>
          </a:p>
        </p:txBody>
      </p:sp>
      <p:sp>
        <p:nvSpPr>
          <p:cNvPr id="16" name="Rounded Rectangle 15"/>
          <p:cNvSpPr/>
          <p:nvPr/>
        </p:nvSpPr>
        <p:spPr>
          <a:xfrm>
            <a:off x="5943600" y="2057400"/>
            <a:ext cx="1066800" cy="838200"/>
          </a:xfrm>
          <a:prstGeom prst="roundRect">
            <a:avLst/>
          </a:pr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H="1">
            <a:off x="7010400" y="2476500"/>
            <a:ext cx="1600200" cy="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6" idx="3"/>
          </p:cNvCxnSpPr>
          <p:nvPr/>
        </p:nvCxnSpPr>
        <p:spPr>
          <a:xfrm flipV="1">
            <a:off x="2286000" y="2566342"/>
            <a:ext cx="2209800"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3949540311"/>
              </p:ext>
            </p:extLst>
          </p:nvPr>
        </p:nvGraphicFramePr>
        <p:xfrm>
          <a:off x="2209800" y="4267200"/>
          <a:ext cx="9487035" cy="3276600"/>
        </p:xfrm>
        <a:graphic>
          <a:graphicData uri="http://schemas.openxmlformats.org/presentationml/2006/ole">
            <mc:AlternateContent xmlns:mc="http://schemas.openxmlformats.org/markup-compatibility/2006">
              <mc:Choice xmlns:v="urn:schemas-microsoft-com:vml" Requires="v">
                <p:oleObj spid="_x0000_s8670" name="Visio" r:id="rId5" imgW="5428808" imgH="1879416" progId="Visio.Drawing.11">
                  <p:embed/>
                </p:oleObj>
              </mc:Choice>
              <mc:Fallback>
                <p:oleObj name="Visio" r:id="rId5" imgW="5428808" imgH="1879416" progId="Visio.Drawing.11">
                  <p:embed/>
                  <p:pic>
                    <p:nvPicPr>
                      <p:cNvPr id="0" name="Picture 4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4267200"/>
                        <a:ext cx="9487035" cy="327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152400" y="4648200"/>
            <a:ext cx="1600200" cy="538609"/>
          </a:xfrm>
          <a:prstGeom prst="rect">
            <a:avLst/>
          </a:prstGeom>
          <a:noFill/>
        </p:spPr>
        <p:txBody>
          <a:bodyPr wrap="square" rtlCol="0">
            <a:spAutoFit/>
          </a:bodyPr>
          <a:lstStyle/>
          <a:p>
            <a:r>
              <a:rPr lang="en-US" dirty="0" smtClean="0"/>
              <a:t>SW on</a:t>
            </a:r>
            <a:endParaRPr lang="en-US" dirty="0"/>
          </a:p>
        </p:txBody>
      </p:sp>
      <p:sp>
        <p:nvSpPr>
          <p:cNvPr id="13" name="TextBox 12"/>
          <p:cNvSpPr txBox="1"/>
          <p:nvPr/>
        </p:nvSpPr>
        <p:spPr>
          <a:xfrm>
            <a:off x="152400" y="5709791"/>
            <a:ext cx="1600200" cy="538609"/>
          </a:xfrm>
          <a:prstGeom prst="rect">
            <a:avLst/>
          </a:prstGeom>
          <a:noFill/>
        </p:spPr>
        <p:txBody>
          <a:bodyPr wrap="square" rtlCol="0">
            <a:spAutoFit/>
          </a:bodyPr>
          <a:lstStyle/>
          <a:p>
            <a:r>
              <a:rPr lang="en-US" dirty="0" smtClean="0"/>
              <a:t>SW off</a:t>
            </a:r>
            <a:endParaRPr lang="en-US" dirty="0"/>
          </a:p>
        </p:txBody>
      </p:sp>
      <p:cxnSp>
        <p:nvCxnSpPr>
          <p:cNvPr id="14" name="Straight Arrow Connector 13"/>
          <p:cNvCxnSpPr/>
          <p:nvPr/>
        </p:nvCxnSpPr>
        <p:spPr>
          <a:xfrm flipV="1">
            <a:off x="1524000" y="4917505"/>
            <a:ext cx="685800"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1447800" y="6019800"/>
            <a:ext cx="685800"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686800" y="1524000"/>
            <a:ext cx="2286000" cy="1877437"/>
          </a:xfrm>
          <a:prstGeom prst="rect">
            <a:avLst/>
          </a:prstGeom>
          <a:noFill/>
        </p:spPr>
        <p:txBody>
          <a:bodyPr wrap="square" rtlCol="0">
            <a:spAutoFit/>
          </a:bodyPr>
          <a:lstStyle/>
          <a:p>
            <a:r>
              <a:rPr lang="en-US" dirty="0" smtClean="0"/>
              <a:t>Voltage levels</a:t>
            </a:r>
          </a:p>
          <a:p>
            <a:r>
              <a:rPr lang="en-US" dirty="0" smtClean="0"/>
              <a:t>On: V ≥ 1V</a:t>
            </a:r>
          </a:p>
          <a:p>
            <a:r>
              <a:rPr lang="en-US" dirty="0" smtClean="0"/>
              <a:t>Off: V ≤ 0V </a:t>
            </a:r>
            <a:endParaRPr lang="en-US" dirty="0"/>
          </a:p>
        </p:txBody>
      </p:sp>
    </p:spTree>
    <p:extLst>
      <p:ext uri="{BB962C8B-B14F-4D97-AF65-F5344CB8AC3E}">
        <p14:creationId xmlns:p14="http://schemas.microsoft.com/office/powerpoint/2010/main" val="1759793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diagram</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9</a:t>
            </a:fld>
            <a:endParaRPr lang="en-US" dirty="0"/>
          </a:p>
        </p:txBody>
      </p:sp>
      <p:sp>
        <p:nvSpPr>
          <p:cNvPr id="6" name="Rectangle 5"/>
          <p:cNvSpPr/>
          <p:nvPr/>
        </p:nvSpPr>
        <p:spPr>
          <a:xfrm>
            <a:off x="4549699" y="4910997"/>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797584702"/>
              </p:ext>
            </p:extLst>
          </p:nvPr>
        </p:nvGraphicFramePr>
        <p:xfrm>
          <a:off x="685800" y="5638800"/>
          <a:ext cx="8892290" cy="1371600"/>
        </p:xfrm>
        <a:graphic>
          <a:graphicData uri="http://schemas.openxmlformats.org/drawingml/2006/table">
            <a:tbl>
              <a:tblPr firstRow="1" bandRow="1">
                <a:tableStyleId>{5C22544A-7EE6-4342-B048-85BDC9FD1C3A}</a:tableStyleId>
              </a:tblPr>
              <a:tblGrid>
                <a:gridCol w="890452"/>
                <a:gridCol w="3201238"/>
                <a:gridCol w="1295400"/>
                <a:gridCol w="1219200"/>
                <a:gridCol w="1219200"/>
                <a:gridCol w="1066800"/>
              </a:tblGrid>
              <a:tr h="370840">
                <a:tc gridSpan="2">
                  <a:txBody>
                    <a:bodyPr/>
                    <a:lstStyle/>
                    <a:p>
                      <a:r>
                        <a:rPr lang="en-US" dirty="0" smtClean="0">
                          <a:solidFill>
                            <a:sysClr val="windowText" lastClr="000000"/>
                          </a:solidFill>
                        </a:rPr>
                        <a:t>Parameter</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ysClr val="windowText" lastClr="000000"/>
                          </a:solidFill>
                        </a:rPr>
                        <a:t>MIN</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en-US" dirty="0" smtClean="0">
                          <a:solidFill>
                            <a:sysClr val="windowText" lastClr="000000"/>
                          </a:solidFill>
                        </a:rPr>
                        <a:t>TYP</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en-US" dirty="0" smtClean="0">
                          <a:solidFill>
                            <a:sysClr val="windowText" lastClr="000000"/>
                          </a:solidFill>
                        </a:rPr>
                        <a:t>MAX</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en-US" dirty="0" smtClean="0">
                          <a:solidFill>
                            <a:sysClr val="windowText" lastClr="000000"/>
                          </a:solidFill>
                        </a:rPr>
                        <a:t>UNIT</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r>
              <a:tr h="370840">
                <a:tc>
                  <a:txBody>
                    <a:bodyPr/>
                    <a:lstStyle/>
                    <a:p>
                      <a:r>
                        <a:rPr lang="en-US" dirty="0" err="1" smtClean="0">
                          <a:solidFill>
                            <a:sysClr val="windowText" lastClr="000000"/>
                          </a:solidFill>
                        </a:rPr>
                        <a:t>t</a:t>
                      </a:r>
                      <a:r>
                        <a:rPr lang="en-US" baseline="-25000" dirty="0" err="1" smtClean="0">
                          <a:solidFill>
                            <a:sysClr val="windowText" lastClr="000000"/>
                          </a:solidFill>
                        </a:rPr>
                        <a:t>acq</a:t>
                      </a:r>
                      <a:endParaRPr lang="en-US"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ysClr val="windowText" lastClr="000000"/>
                          </a:solidFill>
                        </a:rPr>
                        <a:t>Acquisition time</a:t>
                      </a:r>
                      <a:endParaRPr lang="en-US" dirty="0">
                        <a:solidFill>
                          <a:sysClr val="windowText" lastClr="000000"/>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rgbClr val="FF0000"/>
                          </a:solidFill>
                        </a:rPr>
                        <a:t>290</a:t>
                      </a:r>
                      <a:endParaRPr lang="en-US"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ysClr val="windowText" lastClr="000000"/>
                          </a:solidFill>
                        </a:rPr>
                        <a:t>ns</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dirty="0" err="1" smtClean="0">
                          <a:solidFill>
                            <a:sysClr val="windowText" lastClr="000000"/>
                          </a:solidFill>
                        </a:rPr>
                        <a:t>t</a:t>
                      </a:r>
                      <a:r>
                        <a:rPr lang="en-US" baseline="-25000" dirty="0" err="1" smtClean="0">
                          <a:solidFill>
                            <a:sysClr val="windowText" lastClr="000000"/>
                          </a:solidFill>
                        </a:rPr>
                        <a:t>conv</a:t>
                      </a:r>
                      <a:endParaRPr lang="en-US"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ysClr val="windowText" lastClr="000000"/>
                          </a:solidFill>
                        </a:rPr>
                        <a:t>Conversion time</a:t>
                      </a:r>
                      <a:endParaRPr lang="en-US" dirty="0">
                        <a:solidFill>
                          <a:sysClr val="windowText" lastClr="000000"/>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ysClr val="windowText" lastClr="000000"/>
                          </a:solidFill>
                        </a:rPr>
                        <a:t>500</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rgbClr val="FF0000"/>
                          </a:solidFill>
                        </a:rPr>
                        <a:t>710</a:t>
                      </a:r>
                      <a:endParaRPr lang="en-US"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ysClr val="windowText" lastClr="000000"/>
                          </a:solidFill>
                        </a:rPr>
                        <a:t>ns</a:t>
                      </a:r>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8" name="Group 7"/>
          <p:cNvGrpSpPr/>
          <p:nvPr/>
        </p:nvGrpSpPr>
        <p:grpSpPr>
          <a:xfrm>
            <a:off x="228600" y="886797"/>
            <a:ext cx="13792200" cy="4294803"/>
            <a:chOff x="31376" y="990600"/>
            <a:chExt cx="13792200" cy="4294803"/>
          </a:xfrm>
        </p:grpSpPr>
        <p:sp>
          <p:nvSpPr>
            <p:cNvPr id="7" name="Rectangle 6"/>
            <p:cNvSpPr/>
            <p:nvPr/>
          </p:nvSpPr>
          <p:spPr>
            <a:xfrm>
              <a:off x="10830064" y="3398893"/>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344"/>
            <a:stretch/>
          </p:blipFill>
          <p:spPr bwMode="auto">
            <a:xfrm>
              <a:off x="31376" y="1066800"/>
              <a:ext cx="13792200" cy="4218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391400" y="990600"/>
              <a:ext cx="2545976" cy="538609"/>
            </a:xfrm>
            <a:prstGeom prst="rect">
              <a:avLst/>
            </a:prstGeom>
            <a:solidFill>
              <a:schemeClr val="bg1"/>
            </a:solidFill>
          </p:spPr>
          <p:txBody>
            <a:bodyPr wrap="square" rtlCol="0">
              <a:spAutoFit/>
            </a:bodyPr>
            <a:lstStyle/>
            <a:p>
              <a:pPr algn="ctr"/>
              <a:r>
                <a:rPr lang="en-US" b="1" dirty="0" smtClean="0">
                  <a:solidFill>
                    <a:srgbClr val="FF0000"/>
                  </a:solidFill>
                </a:rPr>
                <a:t>1/</a:t>
              </a:r>
              <a:r>
                <a:rPr lang="en-US" b="1" dirty="0" err="1" smtClean="0">
                  <a:solidFill>
                    <a:srgbClr val="FF0000"/>
                  </a:solidFill>
                </a:rPr>
                <a:t>f</a:t>
              </a:r>
              <a:r>
                <a:rPr lang="en-US" b="1" baseline="-25000" dirty="0" err="1" smtClean="0">
                  <a:solidFill>
                    <a:srgbClr val="FF0000"/>
                  </a:solidFill>
                </a:rPr>
                <a:t>sample</a:t>
              </a:r>
              <a:r>
                <a:rPr lang="en-US" b="1" dirty="0" smtClean="0">
                  <a:solidFill>
                    <a:srgbClr val="FF0000"/>
                  </a:solidFill>
                </a:rPr>
                <a:t>= 1µs</a:t>
              </a:r>
              <a:endParaRPr lang="en-US" b="1" dirty="0">
                <a:solidFill>
                  <a:srgbClr val="FF0000"/>
                </a:solidFill>
              </a:endParaRPr>
            </a:p>
          </p:txBody>
        </p:sp>
        <p:sp>
          <p:nvSpPr>
            <p:cNvPr id="9" name="TextBox 8"/>
            <p:cNvSpPr txBox="1"/>
            <p:nvPr/>
          </p:nvSpPr>
          <p:spPr>
            <a:xfrm>
              <a:off x="3231776" y="1442591"/>
              <a:ext cx="3048000" cy="538609"/>
            </a:xfrm>
            <a:prstGeom prst="rect">
              <a:avLst/>
            </a:prstGeom>
            <a:solidFill>
              <a:schemeClr val="bg1"/>
            </a:solidFill>
          </p:spPr>
          <p:txBody>
            <a:bodyPr wrap="square" rtlCol="0">
              <a:spAutoFit/>
            </a:bodyPr>
            <a:lstStyle/>
            <a:p>
              <a:pPr algn="ctr"/>
              <a:r>
                <a:rPr lang="en-US" b="1" dirty="0" err="1" smtClean="0">
                  <a:solidFill>
                    <a:srgbClr val="FF0000"/>
                  </a:solidFill>
                </a:rPr>
                <a:t>t</a:t>
              </a:r>
              <a:r>
                <a:rPr lang="en-US" b="1" baseline="-25000" dirty="0" err="1" smtClean="0">
                  <a:solidFill>
                    <a:srgbClr val="FF0000"/>
                  </a:solidFill>
                </a:rPr>
                <a:t>conv</a:t>
              </a:r>
              <a:r>
                <a:rPr lang="en-US" b="1" baseline="-25000" dirty="0" smtClean="0">
                  <a:solidFill>
                    <a:srgbClr val="FF0000"/>
                  </a:solidFill>
                </a:rPr>
                <a:t>-max</a:t>
              </a:r>
              <a:r>
                <a:rPr lang="en-US" b="1" dirty="0" smtClean="0">
                  <a:solidFill>
                    <a:srgbClr val="FF0000"/>
                  </a:solidFill>
                </a:rPr>
                <a:t> = 710ns</a:t>
              </a:r>
              <a:endParaRPr lang="en-US" b="1" baseline="-25000" dirty="0">
                <a:solidFill>
                  <a:srgbClr val="FF0000"/>
                </a:solidFill>
              </a:endParaRPr>
            </a:p>
          </p:txBody>
        </p:sp>
        <p:sp>
          <p:nvSpPr>
            <p:cNvPr id="10" name="TextBox 9"/>
            <p:cNvSpPr txBox="1"/>
            <p:nvPr/>
          </p:nvSpPr>
          <p:spPr>
            <a:xfrm>
              <a:off x="8946776" y="1442591"/>
              <a:ext cx="2393576" cy="538609"/>
            </a:xfrm>
            <a:prstGeom prst="rect">
              <a:avLst/>
            </a:prstGeom>
            <a:solidFill>
              <a:schemeClr val="bg1"/>
            </a:solidFill>
          </p:spPr>
          <p:txBody>
            <a:bodyPr wrap="square" rtlCol="0">
              <a:spAutoFit/>
            </a:bodyPr>
            <a:lstStyle/>
            <a:p>
              <a:pPr algn="ctr"/>
              <a:r>
                <a:rPr lang="en-US" b="1" dirty="0" err="1" smtClean="0">
                  <a:solidFill>
                    <a:srgbClr val="FF0000"/>
                  </a:solidFill>
                </a:rPr>
                <a:t>t</a:t>
              </a:r>
              <a:r>
                <a:rPr lang="en-US" b="1" baseline="-25000" dirty="0" err="1" smtClean="0">
                  <a:solidFill>
                    <a:srgbClr val="FF0000"/>
                  </a:solidFill>
                </a:rPr>
                <a:t>ACQ</a:t>
              </a:r>
              <a:r>
                <a:rPr lang="en-US" b="1" baseline="-25000" dirty="0" smtClean="0">
                  <a:solidFill>
                    <a:srgbClr val="FF0000"/>
                  </a:solidFill>
                </a:rPr>
                <a:t> </a:t>
              </a:r>
              <a:r>
                <a:rPr lang="en-US" b="1" dirty="0" smtClean="0">
                  <a:solidFill>
                    <a:srgbClr val="FF0000"/>
                  </a:solidFill>
                </a:rPr>
                <a:t>= 290ns</a:t>
              </a:r>
              <a:endParaRPr lang="en-US" b="1" dirty="0">
                <a:solidFill>
                  <a:srgbClr val="FF0000"/>
                </a:solidFill>
              </a:endParaRPr>
            </a:p>
          </p:txBody>
        </p:sp>
      </p:grpSp>
      <p:sp>
        <p:nvSpPr>
          <p:cNvPr id="11" name="Rectangle 10"/>
          <p:cNvSpPr/>
          <p:nvPr/>
        </p:nvSpPr>
        <p:spPr>
          <a:xfrm>
            <a:off x="9982200" y="5638800"/>
            <a:ext cx="4322017" cy="1431161"/>
          </a:xfrm>
          <a:prstGeom prst="rect">
            <a:avLst/>
          </a:prstGeom>
        </p:spPr>
        <p:txBody>
          <a:bodyPr wrap="none">
            <a:spAutoFit/>
          </a:bodyPr>
          <a:lstStyle/>
          <a:p>
            <a:r>
              <a:rPr lang="en-US" b="1" dirty="0" smtClean="0">
                <a:solidFill>
                  <a:srgbClr val="FF0000"/>
                </a:solidFill>
              </a:rPr>
              <a:t>1/</a:t>
            </a:r>
            <a:r>
              <a:rPr lang="en-US" b="1" dirty="0" err="1" smtClean="0">
                <a:solidFill>
                  <a:srgbClr val="FF0000"/>
                </a:solidFill>
              </a:rPr>
              <a:t>f</a:t>
            </a:r>
            <a:r>
              <a:rPr lang="en-US" b="1" baseline="-25000" dirty="0" err="1" smtClean="0">
                <a:solidFill>
                  <a:srgbClr val="FF0000"/>
                </a:solidFill>
              </a:rPr>
              <a:t>sample</a:t>
            </a:r>
            <a:r>
              <a:rPr lang="en-US" b="1" dirty="0" smtClean="0">
                <a:solidFill>
                  <a:srgbClr val="FF0000"/>
                </a:solidFill>
              </a:rPr>
              <a:t>= 290ns + 710ns</a:t>
            </a:r>
          </a:p>
          <a:p>
            <a:r>
              <a:rPr lang="en-US" b="1" dirty="0">
                <a:solidFill>
                  <a:srgbClr val="FF0000"/>
                </a:solidFill>
              </a:rPr>
              <a:t>1/</a:t>
            </a:r>
            <a:r>
              <a:rPr lang="en-US" b="1" dirty="0" err="1">
                <a:solidFill>
                  <a:srgbClr val="FF0000"/>
                </a:solidFill>
              </a:rPr>
              <a:t>f</a:t>
            </a:r>
            <a:r>
              <a:rPr lang="en-US" b="1" baseline="-25000" dirty="0" err="1">
                <a:solidFill>
                  <a:srgbClr val="FF0000"/>
                </a:solidFill>
              </a:rPr>
              <a:t>sample</a:t>
            </a:r>
            <a:r>
              <a:rPr lang="en-US" b="1" dirty="0" smtClean="0">
                <a:solidFill>
                  <a:srgbClr val="FF0000"/>
                </a:solidFill>
              </a:rPr>
              <a:t>= 1µs</a:t>
            </a:r>
          </a:p>
          <a:p>
            <a:r>
              <a:rPr lang="en-US" b="1" dirty="0" err="1" smtClean="0">
                <a:solidFill>
                  <a:srgbClr val="FF0000"/>
                </a:solidFill>
              </a:rPr>
              <a:t>f</a:t>
            </a:r>
            <a:r>
              <a:rPr lang="en-US" b="1" baseline="-25000" dirty="0" err="1" smtClean="0">
                <a:solidFill>
                  <a:srgbClr val="FF0000"/>
                </a:solidFill>
              </a:rPr>
              <a:t>sample</a:t>
            </a:r>
            <a:r>
              <a:rPr lang="en-US" b="1" baseline="-25000" dirty="0" smtClean="0">
                <a:solidFill>
                  <a:srgbClr val="FF0000"/>
                </a:solidFill>
              </a:rPr>
              <a:t> </a:t>
            </a:r>
            <a:r>
              <a:rPr lang="en-US" b="1" dirty="0" smtClean="0">
                <a:solidFill>
                  <a:srgbClr val="FF0000"/>
                </a:solidFill>
              </a:rPr>
              <a:t>= 1MHz</a:t>
            </a:r>
            <a:endParaRPr lang="en-US" dirty="0"/>
          </a:p>
        </p:txBody>
      </p:sp>
    </p:spTree>
    <p:extLst>
      <p:ext uri="{BB962C8B-B14F-4D97-AF65-F5344CB8AC3E}">
        <p14:creationId xmlns:p14="http://schemas.microsoft.com/office/powerpoint/2010/main" val="3981972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purl.org/dc/elements/1.1/"/>
    <ds:schemaRef ds:uri="http://schemas.microsoft.com/office/2006/metadata/properties"/>
    <ds:schemaRef ds:uri="http://purl.org/dc/terms/"/>
    <ds:schemaRef ds:uri="http://purl.org/dc/dcmitype/"/>
    <ds:schemaRef ds:uri="http://schemas.microsoft.com/office/2006/documentManagement/typ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24519</TotalTime>
  <Words>2451</Words>
  <Application>Microsoft Office PowerPoint</Application>
  <PresentationFormat>Custom</PresentationFormat>
  <Paragraphs>158</Paragraphs>
  <Slides>19</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FinalPowerpoint</vt:lpstr>
      <vt:lpstr>Visio</vt:lpstr>
      <vt:lpstr>Building the SAR ADC Simulation Model TIPL 4403  TI Precision Labs – ADCs</vt:lpstr>
      <vt:lpstr>PowerPoint Presentation</vt:lpstr>
      <vt:lpstr>Equivalent Circuit:  Translate to TINA</vt:lpstr>
      <vt:lpstr>Simplifying the input model</vt:lpstr>
      <vt:lpstr>TINA SPICE Equivalent Model</vt:lpstr>
      <vt:lpstr>Configure the voltage controlled switch</vt:lpstr>
      <vt:lpstr>Configure the signal source to control the switch</vt:lpstr>
      <vt:lpstr>Configure the signal source to control the switch</vt:lpstr>
      <vt:lpstr>Timing diagram</vt:lpstr>
      <vt:lpstr>Example simulation: simulator settings</vt:lpstr>
      <vt:lpstr>Optimizing Simulation Results</vt:lpstr>
      <vt:lpstr>Optimizing Simulation Results</vt:lpstr>
      <vt:lpstr>Steady State Simulation Results</vt:lpstr>
      <vt:lpstr>Example simulation: simulator results</vt:lpstr>
      <vt:lpstr>Key Result: Error Signal</vt:lpstr>
      <vt:lpstr>Zoom in on Error Signal</vt:lpstr>
      <vt:lpstr>PowerPoint Presentation</vt:lpstr>
      <vt:lpstr>Thanks for your time! Please try the quiz.</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549</cp:revision>
  <cp:lastPrinted>2017-03-22T20:22:26Z</cp:lastPrinted>
  <dcterms:created xsi:type="dcterms:W3CDTF">2014-01-16T17:03:53Z</dcterms:created>
  <dcterms:modified xsi:type="dcterms:W3CDTF">2017-06-09T20:28:42Z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